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6" r:id="rId24"/>
    <p:sldId id="289" r:id="rId25"/>
    <p:sldId id="278" r:id="rId26"/>
    <p:sldId id="295" r:id="rId27"/>
    <p:sldId id="310" r:id="rId28"/>
    <p:sldId id="290" r:id="rId29"/>
    <p:sldId id="296" r:id="rId30"/>
    <p:sldId id="279" r:id="rId31"/>
    <p:sldId id="293" r:id="rId32"/>
    <p:sldId id="309" r:id="rId33"/>
    <p:sldId id="297" r:id="rId34"/>
    <p:sldId id="304" r:id="rId35"/>
    <p:sldId id="280" r:id="rId36"/>
    <p:sldId id="302" r:id="rId37"/>
    <p:sldId id="308" r:id="rId38"/>
    <p:sldId id="303" r:id="rId39"/>
    <p:sldId id="305" r:id="rId40"/>
    <p:sldId id="281" r:id="rId41"/>
    <p:sldId id="300" r:id="rId42"/>
    <p:sldId id="307" r:id="rId43"/>
    <p:sldId id="301" r:id="rId44"/>
    <p:sldId id="306" r:id="rId45"/>
    <p:sldId id="282" r:id="rId46"/>
    <p:sldId id="294" r:id="rId47"/>
    <p:sldId id="311" r:id="rId48"/>
    <p:sldId id="298" r:id="rId49"/>
    <p:sldId id="299" r:id="rId50"/>
    <p:sldId id="283" r:id="rId51"/>
    <p:sldId id="284" r:id="rId52"/>
    <p:sldId id="285" r:id="rId53"/>
  </p:sldIdLst>
  <p:sldSz cx="18288000" cy="10287000"/>
  <p:notesSz cx="6858000" cy="9144000"/>
  <p:embeddedFontLst>
    <p:embeddedFont>
      <p:font typeface="Active Heart 甘い気分" panose="020B0600070205080204" charset="-128"/>
      <p:regular r:id="rId55"/>
    </p:embeddedFont>
    <p:embeddedFont>
      <p:font typeface="Noto Sans JP" panose="020B0600070205080204" charset="-128"/>
      <p:regular r:id="rId56"/>
    </p:embeddedFont>
    <p:embeddedFont>
      <p:font typeface="Noto Sans JP Bold" panose="020B0600070205080204" charset="-128"/>
      <p:regular r:id="rId57"/>
    </p:embeddedFont>
    <p:embeddedFont>
      <p:font typeface="Source Han Sans JP Bold" panose="020B0600070205080204" charset="-128"/>
      <p:regular r:id="rId58"/>
    </p:embeddedFont>
    <p:embeddedFont>
      <p:font typeface="Source Han Sans JP Heavy" panose="020B0600070205080204" charset="-128"/>
      <p:regular r:id="rId59"/>
    </p:embeddedFont>
    <p:embeddedFont>
      <p:font typeface="チェックポイント" panose="020B0600070205080204" charset="-128"/>
      <p:regular r:id="rId60"/>
    </p:embeddedFont>
    <p:embeddedFont>
      <p:font typeface="ドットゴシック 12" panose="020B0600070205080204" charset="-128"/>
      <p:regular r:id="rId61"/>
    </p:embeddedFont>
    <p:embeddedFont>
      <p:font typeface="やさしさゴシック" panose="020B0600070205080204" charset="-128"/>
      <p:regular r:id="rId62"/>
    </p:embeddedFont>
    <p:embeddedFont>
      <p:font typeface="游ゴシック" panose="020B0400000000000000" pitchFamily="50" charset="-128"/>
      <p:regular r:id="rId63"/>
      <p:bold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414666AD-0185-4B1D-BA0D-C330CC783F1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86"/>
            <p14:sldId id="289"/>
          </p14:sldIdLst>
        </p14:section>
        <p14:section name="サマリー セクション" id="{873FFB64-E2F5-4E1D-9236-374F9B5EC847}">
          <p14:sldIdLst/>
        </p14:section>
        <p14:section name="セクション 1" id="{003E4548-1372-4E0E-B1A9-5FC2363DC28D}">
          <p14:sldIdLst>
            <p14:sldId id="278"/>
            <p14:sldId id="295"/>
            <p14:sldId id="310"/>
            <p14:sldId id="290"/>
            <p14:sldId id="296"/>
          </p14:sldIdLst>
        </p14:section>
        <p14:section name="セクション 2" id="{C3DBDE20-1389-42C9-A1E4-1874E7614D2F}">
          <p14:sldIdLst>
            <p14:sldId id="279"/>
            <p14:sldId id="293"/>
            <p14:sldId id="309"/>
            <p14:sldId id="297"/>
            <p14:sldId id="304"/>
          </p14:sldIdLst>
        </p14:section>
        <p14:section name="セクション 3" id="{1B6C7E97-C910-4D46-A29B-DCFCDAFFED17}">
          <p14:sldIdLst>
            <p14:sldId id="280"/>
            <p14:sldId id="302"/>
            <p14:sldId id="308"/>
            <p14:sldId id="303"/>
            <p14:sldId id="305"/>
          </p14:sldIdLst>
        </p14:section>
        <p14:section name="セクション 4" id="{88643A9E-2FE7-469A-84FF-BE62CCE0A3AC}">
          <p14:sldIdLst>
            <p14:sldId id="281"/>
            <p14:sldId id="300"/>
            <p14:sldId id="307"/>
            <p14:sldId id="301"/>
            <p14:sldId id="306"/>
          </p14:sldIdLst>
        </p14:section>
        <p14:section name="セクション 5" id="{AC5FAD81-7987-45B2-9B69-A28C14BA06AD}">
          <p14:sldIdLst>
            <p14:sldId id="282"/>
            <p14:sldId id="294"/>
            <p14:sldId id="311"/>
            <p14:sldId id="298"/>
            <p14:sldId id="299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C61"/>
    <a:srgbClr val="F99292"/>
    <a:srgbClr val="FFF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7" y="37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F6AAF-5A7D-4954-8BAC-379716ED4B59}" type="datetimeFigureOut">
              <a:rPr kumimoji="1" lang="ja-JP" altLang="en-US" smtClean="0"/>
              <a:t>2024/6/24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23B6D-DD43-4D0A-A357-8658A6429B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580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ペルソナ紹介！</a:t>
            </a:r>
            <a:endParaRPr kumimoji="1" lang="en-US" altLang="ja-JP" dirty="0"/>
          </a:p>
          <a:p>
            <a:r>
              <a:rPr kumimoji="1" lang="ja-JP" altLang="en-US" dirty="0"/>
              <a:t>彼は横田満夫、</a:t>
            </a:r>
            <a:r>
              <a:rPr kumimoji="1" lang="en-US" altLang="ja-JP" dirty="0"/>
              <a:t>53</a:t>
            </a:r>
            <a:r>
              <a:rPr kumimoji="1" lang="ja-JP" altLang="en-US" dirty="0"/>
              <a:t>歳、独身</a:t>
            </a:r>
            <a:endParaRPr kumimoji="1" lang="en-US" altLang="ja-JP" dirty="0"/>
          </a:p>
          <a:p>
            <a:r>
              <a:rPr kumimoji="1" lang="ja-JP" altLang="en-US" dirty="0"/>
              <a:t>趣味は、ゴルフ、お酒、居酒屋巡り</a:t>
            </a:r>
            <a:endParaRPr kumimoji="1" lang="en-US" altLang="ja-JP" dirty="0"/>
          </a:p>
          <a:p>
            <a:r>
              <a:rPr kumimoji="1" lang="ja-JP" altLang="en-US" dirty="0"/>
              <a:t>同僚たちとも仲が良く、人付き合いは最高です</a:t>
            </a:r>
            <a:endParaRPr kumimoji="1" lang="en-US" altLang="ja-JP" dirty="0"/>
          </a:p>
          <a:p>
            <a:r>
              <a:rPr kumimoji="1" lang="ja-JP" altLang="en-US" dirty="0"/>
              <a:t>とくに、おすすめした場所を、同僚や後輩に喜んでもらえたときは嬉しい</a:t>
            </a:r>
            <a:endParaRPr kumimoji="1" lang="en-US" altLang="ja-JP" dirty="0"/>
          </a:p>
          <a:p>
            <a:r>
              <a:rPr kumimoji="1" lang="ja-JP" altLang="en-US" dirty="0"/>
              <a:t>ところが満夫、最近みんなに紹介するお店が少なくなってきたし、行きつけの居酒屋だけでなく新しいお店を開拓したい！と不満におもっているみたい・・</a:t>
            </a:r>
            <a:endParaRPr kumimoji="1" lang="en-US" altLang="ja-JP" dirty="0"/>
          </a:p>
          <a:p>
            <a:r>
              <a:rPr kumimoji="1" lang="ja-JP" altLang="en-US" dirty="0"/>
              <a:t>そんな満夫にこのアプリ！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23B6D-DD43-4D0A-A357-8658A6429BCE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787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自分専用のレビューアプリ</a:t>
            </a:r>
            <a:endParaRPr kumimoji="1" lang="en-US" altLang="ja-JP" dirty="0"/>
          </a:p>
          <a:p>
            <a:r>
              <a:rPr kumimoji="1" lang="ja-JP" altLang="en-US" dirty="0"/>
              <a:t>自分が使用している</a:t>
            </a:r>
            <a:r>
              <a:rPr kumimoji="1" lang="ja-JP" altLang="en-US" sz="2000" dirty="0"/>
              <a:t>あらゆる</a:t>
            </a:r>
            <a:r>
              <a:rPr kumimoji="1" lang="ja-JP" altLang="en-US" dirty="0"/>
              <a:t>モノ・コトをレビューし、記録していくことを目的とする。</a:t>
            </a:r>
          </a:p>
          <a:p>
            <a:r>
              <a:rPr kumimoji="1" lang="ja-JP" altLang="en-US" dirty="0"/>
              <a:t>ユーザー自身の記録のみとして使用できるだけでなく、過去と現在の価値観の比較、他ユーザーのレビューを参考にし、生活の選択肢を増やすことができる。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23B6D-DD43-4D0A-A357-8658A6429BC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65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0.xml"/><Relationship Id="rId3" Type="http://schemas.openxmlformats.org/officeDocument/2006/relationships/image" Target="../media/image24.png"/><Relationship Id="rId7" Type="http://schemas.openxmlformats.org/officeDocument/2006/relationships/slide" Target="slide2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slide" Target="slide45.xml"/><Relationship Id="rId5" Type="http://schemas.openxmlformats.org/officeDocument/2006/relationships/image" Target="../media/image26.png"/><Relationship Id="rId10" Type="http://schemas.openxmlformats.org/officeDocument/2006/relationships/slide" Target="slide40.xml"/><Relationship Id="rId4" Type="http://schemas.openxmlformats.org/officeDocument/2006/relationships/image" Target="../media/image25.png"/><Relationship Id="rId9" Type="http://schemas.openxmlformats.org/officeDocument/2006/relationships/slide" Target="slide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632454" y="3561067"/>
            <a:ext cx="7626846" cy="193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82"/>
              </a:lnSpc>
            </a:pPr>
            <a:r>
              <a:rPr lang="en-US" sz="11415" spc="570">
                <a:solidFill>
                  <a:srgbClr val="3C3333"/>
                </a:solidFill>
                <a:latin typeface="Source Han Sans JP Heavy"/>
              </a:rPr>
              <a:t>A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56615" y="6685531"/>
            <a:ext cx="756301" cy="1007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sz="5954" dirty="0">
                <a:solidFill>
                  <a:srgbClr val="3C3333"/>
                </a:solidFill>
                <a:ea typeface="Source Han Sans JP Bold"/>
              </a:rPr>
              <a:t>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20757" y="8039100"/>
            <a:ext cx="6428019" cy="119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3"/>
              </a:lnSpc>
            </a:pPr>
            <a:r>
              <a:rPr lang="en-US" sz="3445" dirty="0" err="1">
                <a:solidFill>
                  <a:srgbClr val="3C3333"/>
                </a:solidFill>
                <a:ea typeface="Noto Sans JP Bold"/>
              </a:rPr>
              <a:t>加藤亜美</a:t>
            </a:r>
            <a:r>
              <a:rPr lang="en-US" sz="3445" dirty="0">
                <a:solidFill>
                  <a:srgbClr val="3C3333"/>
                </a:solidFill>
                <a:ea typeface="Noto Sans JP Bold"/>
              </a:rPr>
              <a:t>  </a:t>
            </a:r>
            <a:r>
              <a:rPr lang="en-US" sz="3445" dirty="0" err="1">
                <a:solidFill>
                  <a:srgbClr val="3C3333"/>
                </a:solidFill>
                <a:ea typeface="Noto Sans JP Bold"/>
              </a:rPr>
              <a:t>田中敦</a:t>
            </a:r>
            <a:endParaRPr lang="en-US" sz="3445" dirty="0">
              <a:solidFill>
                <a:srgbClr val="3C3333"/>
              </a:solidFill>
              <a:ea typeface="Noto Sans JP Bold"/>
            </a:endParaRPr>
          </a:p>
          <a:p>
            <a:pPr algn="ctr">
              <a:lnSpc>
                <a:spcPts val="4823"/>
              </a:lnSpc>
            </a:pPr>
            <a:r>
              <a:rPr lang="en-US" sz="3445" dirty="0" err="1">
                <a:solidFill>
                  <a:srgbClr val="3C3333"/>
                </a:solidFill>
                <a:ea typeface="Noto Sans JP Bold"/>
              </a:rPr>
              <a:t>松野竜也</a:t>
            </a:r>
            <a:r>
              <a:rPr lang="en-US" sz="3445" dirty="0">
                <a:solidFill>
                  <a:srgbClr val="3C3333"/>
                </a:solidFill>
                <a:ea typeface="Noto Sans JP Bold"/>
              </a:rPr>
              <a:t>  </a:t>
            </a:r>
            <a:r>
              <a:rPr lang="en-US" sz="3445" dirty="0" err="1">
                <a:solidFill>
                  <a:srgbClr val="3C3333"/>
                </a:solidFill>
                <a:ea typeface="Noto Sans JP Bold"/>
              </a:rPr>
              <a:t>佐藤優里</a:t>
            </a:r>
            <a:r>
              <a:rPr lang="en-US" sz="3445" dirty="0">
                <a:solidFill>
                  <a:srgbClr val="3C3333"/>
                </a:solidFill>
                <a:ea typeface="Noto Sans JP Bold"/>
              </a:rPr>
              <a:t>  </a:t>
            </a:r>
            <a:r>
              <a:rPr lang="en-US" sz="3445" dirty="0" err="1">
                <a:solidFill>
                  <a:srgbClr val="3C3333"/>
                </a:solidFill>
                <a:ea typeface="Noto Sans JP Bold"/>
              </a:rPr>
              <a:t>坂本菜乃</a:t>
            </a:r>
            <a:endParaRPr lang="en-US" sz="3445" dirty="0">
              <a:solidFill>
                <a:srgbClr val="3C3333"/>
              </a:solidFill>
              <a:ea typeface="Noto Sans JP Bold"/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6D137C6E-561F-A4AE-422C-B2A33B862D97}"/>
              </a:ext>
            </a:extLst>
          </p:cNvPr>
          <p:cNvSpPr/>
          <p:nvPr/>
        </p:nvSpPr>
        <p:spPr>
          <a:xfrm rot="10726130" flipH="1">
            <a:off x="-9647558" y="-7038211"/>
            <a:ext cx="20946525" cy="17747419"/>
          </a:xfrm>
          <a:custGeom>
            <a:avLst/>
            <a:gdLst/>
            <a:ahLst/>
            <a:cxnLst/>
            <a:rect l="l" t="t" r="r" b="b"/>
            <a:pathLst>
              <a:path w="20946525" h="17747419">
                <a:moveTo>
                  <a:pt x="20946524" y="0"/>
                </a:moveTo>
                <a:lnTo>
                  <a:pt x="0" y="0"/>
                </a:lnTo>
                <a:lnTo>
                  <a:pt x="0" y="17747419"/>
                </a:lnTo>
                <a:lnTo>
                  <a:pt x="20946524" y="17747419"/>
                </a:lnTo>
                <a:lnTo>
                  <a:pt x="209465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8006F265-5AE8-5FFA-D18B-1094F9A5995D}"/>
              </a:ext>
            </a:extLst>
          </p:cNvPr>
          <p:cNvSpPr/>
          <p:nvPr/>
        </p:nvSpPr>
        <p:spPr>
          <a:xfrm rot="1076780">
            <a:off x="-3244002" y="3539107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7" y="0"/>
                </a:lnTo>
                <a:lnTo>
                  <a:pt x="12765767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51554" y="3759936"/>
            <a:ext cx="2888662" cy="2767128"/>
          </a:xfrm>
          <a:custGeom>
            <a:avLst/>
            <a:gdLst/>
            <a:ahLst/>
            <a:cxnLst/>
            <a:rect l="l" t="t" r="r" b="b"/>
            <a:pathLst>
              <a:path w="2888662" h="2767128">
                <a:moveTo>
                  <a:pt x="0" y="0"/>
                </a:moveTo>
                <a:lnTo>
                  <a:pt x="2888662" y="0"/>
                </a:lnTo>
                <a:lnTo>
                  <a:pt x="2888662" y="2767128"/>
                </a:lnTo>
                <a:lnTo>
                  <a:pt x="0" y="2767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5" r="-2065" b="-1858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18953" y="3062955"/>
            <a:ext cx="5925847" cy="4187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25" spc="588" dirty="0" err="1">
                <a:solidFill>
                  <a:srgbClr val="4D4B4B"/>
                </a:solidFill>
                <a:ea typeface="Source Han Sans JP Bold"/>
              </a:rPr>
              <a:t>ユーザー登録</a:t>
            </a:r>
            <a:endParaRPr lang="en-US" sz="3925" spc="588" dirty="0">
              <a:solidFill>
                <a:srgbClr val="4D4B4B"/>
              </a:solidFill>
              <a:ea typeface="Source Han Sans JP Bold"/>
            </a:endParaRP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25" spc="588" dirty="0" err="1">
                <a:solidFill>
                  <a:srgbClr val="4D4B4B"/>
                </a:solidFill>
                <a:ea typeface="Source Han Sans JP Bold"/>
              </a:rPr>
              <a:t>ログイン機能</a:t>
            </a:r>
            <a:endParaRPr lang="en-US" sz="3925" spc="588" dirty="0">
              <a:solidFill>
                <a:srgbClr val="4D4B4B"/>
              </a:solidFill>
              <a:ea typeface="Source Han Sans JP Bold"/>
            </a:endParaRP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25" spc="588" dirty="0" err="1">
                <a:solidFill>
                  <a:srgbClr val="4D4B4B"/>
                </a:solidFill>
                <a:ea typeface="Source Han Sans JP Bold"/>
              </a:rPr>
              <a:t>マイページ機能</a:t>
            </a:r>
            <a:endParaRPr lang="en-US" sz="3925" spc="588" dirty="0">
              <a:solidFill>
                <a:srgbClr val="4D4B4B"/>
              </a:solidFill>
              <a:ea typeface="Source Han Sans JP Bold"/>
            </a:endParaRP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25" spc="588" dirty="0" err="1">
                <a:solidFill>
                  <a:srgbClr val="4D4B4B"/>
                </a:solidFill>
                <a:ea typeface="Source Han Sans JP Bold"/>
              </a:rPr>
              <a:t>レビュー機能</a:t>
            </a:r>
            <a:endParaRPr lang="en-US" sz="3925" spc="588" dirty="0">
              <a:solidFill>
                <a:srgbClr val="4D4B4B"/>
              </a:solidFill>
              <a:ea typeface="Source Han Sans JP Bold"/>
            </a:endParaRP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25" spc="588" dirty="0" err="1">
                <a:solidFill>
                  <a:srgbClr val="4D4B4B"/>
                </a:solidFill>
                <a:ea typeface="Source Han Sans JP Bold"/>
              </a:rPr>
              <a:t>リスト機能</a:t>
            </a:r>
            <a:endParaRPr lang="en-US" sz="3925" spc="588" dirty="0">
              <a:solidFill>
                <a:srgbClr val="4D4B4B"/>
              </a:solidFill>
              <a:ea typeface="Source Han Sans JP Bold"/>
            </a:endParaRP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25" spc="588" dirty="0" err="1">
                <a:solidFill>
                  <a:srgbClr val="4D4B4B"/>
                </a:solidFill>
                <a:ea typeface="Source Han Sans JP Bold"/>
              </a:rPr>
              <a:t>他ユーザーページ機能</a:t>
            </a:r>
            <a:endParaRPr lang="en-US" sz="3925" spc="588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5" name="TextBox 5"/>
          <p:cNvSpPr txBox="1"/>
          <p:nvPr/>
        </p:nvSpPr>
        <p:spPr>
          <a:xfrm rot="-2061539">
            <a:off x="8125832" y="1137199"/>
            <a:ext cx="1887200" cy="2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11"/>
              </a:lnSpc>
            </a:pPr>
            <a:r>
              <a:rPr lang="en-US" sz="13579">
                <a:solidFill>
                  <a:srgbClr val="4D4B4B"/>
                </a:solidFill>
                <a:ea typeface="Noto Sans JP"/>
              </a:rPr>
              <a:t>ー</a:t>
            </a:r>
          </a:p>
        </p:txBody>
      </p:sp>
      <p:sp>
        <p:nvSpPr>
          <p:cNvPr id="6" name="TextBox 6"/>
          <p:cNvSpPr txBox="1"/>
          <p:nvPr/>
        </p:nvSpPr>
        <p:spPr>
          <a:xfrm rot="-8213743">
            <a:off x="8074304" y="6789831"/>
            <a:ext cx="1887200" cy="233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11"/>
              </a:lnSpc>
            </a:pPr>
            <a:r>
              <a:rPr lang="en-US" sz="13579">
                <a:solidFill>
                  <a:srgbClr val="4D4B4B"/>
                </a:solidFill>
                <a:ea typeface="Noto Sans JP"/>
              </a:rPr>
              <a:t>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7692" y="1975991"/>
            <a:ext cx="13572616" cy="7684425"/>
          </a:xfrm>
          <a:custGeom>
            <a:avLst/>
            <a:gdLst/>
            <a:ahLst/>
            <a:cxnLst/>
            <a:rect l="l" t="t" r="r" b="b"/>
            <a:pathLst>
              <a:path w="13572616" h="7684425">
                <a:moveTo>
                  <a:pt x="0" y="0"/>
                </a:moveTo>
                <a:lnTo>
                  <a:pt x="13572616" y="0"/>
                </a:lnTo>
                <a:lnTo>
                  <a:pt x="13572616" y="7684426"/>
                </a:lnTo>
                <a:lnTo>
                  <a:pt x="0" y="7684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4780775" y="8507945"/>
            <a:ext cx="1500710" cy="1500710"/>
          </a:xfrm>
          <a:custGeom>
            <a:avLst/>
            <a:gdLst/>
            <a:ahLst/>
            <a:cxnLst/>
            <a:rect l="l" t="t" r="r" b="b"/>
            <a:pathLst>
              <a:path w="1500710" h="1500710">
                <a:moveTo>
                  <a:pt x="0" y="0"/>
                </a:moveTo>
                <a:lnTo>
                  <a:pt x="1500709" y="0"/>
                </a:lnTo>
                <a:lnTo>
                  <a:pt x="1500709" y="1500710"/>
                </a:lnTo>
                <a:lnTo>
                  <a:pt x="0" y="1500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95503" y="1237144"/>
            <a:ext cx="2496995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 dirty="0" err="1">
                <a:solidFill>
                  <a:srgbClr val="4D4B4B"/>
                </a:solidFill>
                <a:ea typeface="Source Han Sans JP Bold"/>
              </a:rPr>
              <a:t>レビュー登録</a:t>
            </a:r>
            <a:endParaRPr lang="en-US" sz="2734" spc="410" dirty="0">
              <a:solidFill>
                <a:srgbClr val="4D4B4B"/>
              </a:solidFill>
              <a:ea typeface="Source Han Sans JP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0811" y="1975991"/>
            <a:ext cx="13646378" cy="7662752"/>
          </a:xfrm>
          <a:custGeom>
            <a:avLst/>
            <a:gdLst/>
            <a:ahLst/>
            <a:cxnLst/>
            <a:rect l="l" t="t" r="r" b="b"/>
            <a:pathLst>
              <a:path w="13646378" h="7662752">
                <a:moveTo>
                  <a:pt x="0" y="0"/>
                </a:moveTo>
                <a:lnTo>
                  <a:pt x="13646378" y="0"/>
                </a:lnTo>
                <a:lnTo>
                  <a:pt x="13646378" y="7662753"/>
                </a:lnTo>
                <a:lnTo>
                  <a:pt x="0" y="76627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95503" y="1237144"/>
            <a:ext cx="2496995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ea typeface="Source Han Sans JP Bold"/>
              </a:rPr>
              <a:t>レビュー登録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0071" y="1917038"/>
            <a:ext cx="13663400" cy="7720819"/>
          </a:xfrm>
          <a:custGeom>
            <a:avLst/>
            <a:gdLst/>
            <a:ahLst/>
            <a:cxnLst/>
            <a:rect l="l" t="t" r="r" b="b"/>
            <a:pathLst>
              <a:path w="13663400" h="7720819">
                <a:moveTo>
                  <a:pt x="0" y="0"/>
                </a:moveTo>
                <a:lnTo>
                  <a:pt x="13663400" y="0"/>
                </a:lnTo>
                <a:lnTo>
                  <a:pt x="13663400" y="7720819"/>
                </a:lnTo>
                <a:lnTo>
                  <a:pt x="0" y="7720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5728" y="1206766"/>
            <a:ext cx="856543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ea typeface="Source Han Sans JP Bold"/>
              </a:rPr>
              <a:t>検索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0071" y="1917038"/>
            <a:ext cx="13652847" cy="7788778"/>
          </a:xfrm>
          <a:custGeom>
            <a:avLst/>
            <a:gdLst/>
            <a:ahLst/>
            <a:cxnLst/>
            <a:rect l="l" t="t" r="r" b="b"/>
            <a:pathLst>
              <a:path w="13652847" h="7788778">
                <a:moveTo>
                  <a:pt x="0" y="0"/>
                </a:moveTo>
                <a:lnTo>
                  <a:pt x="13652846" y="0"/>
                </a:lnTo>
                <a:lnTo>
                  <a:pt x="13652846" y="7788778"/>
                </a:lnTo>
                <a:lnTo>
                  <a:pt x="0" y="778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5728" y="1206766"/>
            <a:ext cx="856543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ea typeface="Source Han Sans JP Bold"/>
              </a:rPr>
              <a:t>検索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37693" y="1917038"/>
            <a:ext cx="13412613" cy="7592801"/>
          </a:xfrm>
          <a:custGeom>
            <a:avLst/>
            <a:gdLst/>
            <a:ahLst/>
            <a:cxnLst/>
            <a:rect l="l" t="t" r="r" b="b"/>
            <a:pathLst>
              <a:path w="13412613" h="7592801">
                <a:moveTo>
                  <a:pt x="0" y="0"/>
                </a:moveTo>
                <a:lnTo>
                  <a:pt x="13412614" y="0"/>
                </a:lnTo>
                <a:lnTo>
                  <a:pt x="13412614" y="7592801"/>
                </a:lnTo>
                <a:lnTo>
                  <a:pt x="0" y="7592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5728" y="1206766"/>
            <a:ext cx="856543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ea typeface="Source Han Sans JP Bold"/>
              </a:rPr>
              <a:t>検索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2567" y="2117538"/>
            <a:ext cx="13522866" cy="7579387"/>
          </a:xfrm>
          <a:custGeom>
            <a:avLst/>
            <a:gdLst/>
            <a:ahLst/>
            <a:cxnLst/>
            <a:rect l="l" t="t" r="r" b="b"/>
            <a:pathLst>
              <a:path w="13522866" h="7579387">
                <a:moveTo>
                  <a:pt x="0" y="0"/>
                </a:moveTo>
                <a:lnTo>
                  <a:pt x="13522866" y="0"/>
                </a:lnTo>
                <a:lnTo>
                  <a:pt x="13522866" y="7579387"/>
                </a:lnTo>
                <a:lnTo>
                  <a:pt x="0" y="7579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5728" y="1206766"/>
            <a:ext cx="856543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ea typeface="Source Han Sans JP Bold"/>
              </a:rPr>
              <a:t>検索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70757" y="1917038"/>
            <a:ext cx="13546487" cy="7652214"/>
          </a:xfrm>
          <a:custGeom>
            <a:avLst/>
            <a:gdLst/>
            <a:ahLst/>
            <a:cxnLst/>
            <a:rect l="l" t="t" r="r" b="b"/>
            <a:pathLst>
              <a:path w="13546487" h="7652214">
                <a:moveTo>
                  <a:pt x="0" y="0"/>
                </a:moveTo>
                <a:lnTo>
                  <a:pt x="13546486" y="0"/>
                </a:lnTo>
                <a:lnTo>
                  <a:pt x="13546486" y="7652213"/>
                </a:lnTo>
                <a:lnTo>
                  <a:pt x="0" y="7652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5728" y="1206766"/>
            <a:ext cx="856543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ea typeface="Source Han Sans JP Bold"/>
              </a:rPr>
              <a:t>検索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82567" y="1917038"/>
            <a:ext cx="13522866" cy="7579387"/>
          </a:xfrm>
          <a:custGeom>
            <a:avLst/>
            <a:gdLst/>
            <a:ahLst/>
            <a:cxnLst/>
            <a:rect l="l" t="t" r="r" b="b"/>
            <a:pathLst>
              <a:path w="13522866" h="7579387">
                <a:moveTo>
                  <a:pt x="0" y="0"/>
                </a:moveTo>
                <a:lnTo>
                  <a:pt x="13522866" y="0"/>
                </a:lnTo>
                <a:lnTo>
                  <a:pt x="13522866" y="7579387"/>
                </a:lnTo>
                <a:lnTo>
                  <a:pt x="0" y="7579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5728" y="1206766"/>
            <a:ext cx="856543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ea typeface="Source Han Sans JP Bold"/>
              </a:rPr>
              <a:t>検索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6072" y="1917038"/>
            <a:ext cx="13575856" cy="7579387"/>
          </a:xfrm>
          <a:custGeom>
            <a:avLst/>
            <a:gdLst/>
            <a:ahLst/>
            <a:cxnLst/>
            <a:rect l="l" t="t" r="r" b="b"/>
            <a:pathLst>
              <a:path w="13575856" h="7579387">
                <a:moveTo>
                  <a:pt x="0" y="0"/>
                </a:moveTo>
                <a:lnTo>
                  <a:pt x="13575856" y="0"/>
                </a:lnTo>
                <a:lnTo>
                  <a:pt x="13575856" y="7579387"/>
                </a:lnTo>
                <a:lnTo>
                  <a:pt x="0" y="7579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33456" y="1206766"/>
            <a:ext cx="1221088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ea typeface="Source Han Sans JP Bold"/>
              </a:rPr>
              <a:t>リスト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43042" y="4289419"/>
            <a:ext cx="6004228" cy="170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499" dirty="0" err="1">
                <a:solidFill>
                  <a:schemeClr val="tx1">
                    <a:lumMod val="65000"/>
                    <a:lumOff val="35000"/>
                  </a:schemeClr>
                </a:solidFill>
                <a:ea typeface="Source Han Sans JP Heavy"/>
              </a:rPr>
              <a:t>ながれ</a:t>
            </a:r>
            <a:endParaRPr lang="en-US" sz="9999" spc="499" dirty="0">
              <a:solidFill>
                <a:schemeClr val="tx1">
                  <a:lumMod val="65000"/>
                  <a:lumOff val="35000"/>
                </a:schemeClr>
              </a:solidFill>
              <a:ea typeface="Source Han Sans JP Heav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576489" y="2488536"/>
            <a:ext cx="584330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375">
                <a:solidFill>
                  <a:srgbClr val="4D4B4B"/>
                </a:solidFill>
                <a:ea typeface="Source Han Sans JP Bold"/>
              </a:rPr>
              <a:t>最初の状況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76489" y="3536552"/>
            <a:ext cx="584330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375">
                <a:solidFill>
                  <a:srgbClr val="4D4B4B"/>
                </a:solidFill>
                <a:ea typeface="Source Han Sans JP Bold"/>
              </a:rPr>
              <a:t>ペルソナ紹介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76489" y="4584567"/>
            <a:ext cx="584330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375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6489" y="5632583"/>
            <a:ext cx="584330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375">
                <a:solidFill>
                  <a:srgbClr val="4D4B4B"/>
                </a:solidFill>
                <a:ea typeface="Source Han Sans JP Bold"/>
              </a:rPr>
              <a:t>アプリまとめ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6489" y="6680599"/>
            <a:ext cx="5843309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spc="375">
                <a:solidFill>
                  <a:srgbClr val="4D4B4B"/>
                </a:solidFill>
                <a:ea typeface="Source Han Sans JP Bold"/>
              </a:rPr>
              <a:t>個人から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76489" y="7728614"/>
            <a:ext cx="5843309" cy="4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ja-JP" altLang="en-US" sz="2500" spc="375" dirty="0">
                <a:solidFill>
                  <a:srgbClr val="4D4B4B"/>
                </a:solidFill>
                <a:ea typeface="Source Han Sans JP Bold"/>
              </a:rPr>
              <a:t>まとめ</a:t>
            </a:r>
            <a:endParaRPr lang="en-US" sz="2500" spc="375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59781" y="2364344"/>
            <a:ext cx="551557" cy="63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6"/>
              </a:lnSpc>
              <a:spcBef>
                <a:spcPct val="0"/>
              </a:spcBef>
            </a:pPr>
            <a:r>
              <a:rPr lang="en-US" sz="3776" spc="566">
                <a:solidFill>
                  <a:srgbClr val="4D4B4B"/>
                </a:solidFill>
                <a:ea typeface="Source Han Sans JP Bold"/>
              </a:rPr>
              <a:t>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59781" y="3412360"/>
            <a:ext cx="551557" cy="63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6"/>
              </a:lnSpc>
              <a:spcBef>
                <a:spcPct val="0"/>
              </a:spcBef>
            </a:pPr>
            <a:r>
              <a:rPr lang="en-US" sz="3776" spc="566">
                <a:solidFill>
                  <a:srgbClr val="4D4B4B"/>
                </a:solidFill>
                <a:ea typeface="Source Han Sans JP Bold"/>
              </a:rPr>
              <a:t>②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59781" y="4510942"/>
            <a:ext cx="551557" cy="63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6"/>
              </a:lnSpc>
              <a:spcBef>
                <a:spcPct val="0"/>
              </a:spcBef>
            </a:pPr>
            <a:r>
              <a:rPr lang="en-US" sz="3776" spc="566">
                <a:solidFill>
                  <a:srgbClr val="4D4B4B"/>
                </a:solidFill>
                <a:ea typeface="Source Han Sans JP Bold"/>
              </a:rPr>
              <a:t>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59781" y="5534585"/>
            <a:ext cx="551557" cy="63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6"/>
              </a:lnSpc>
              <a:spcBef>
                <a:spcPct val="0"/>
              </a:spcBef>
            </a:pPr>
            <a:r>
              <a:rPr lang="en-US" sz="3776" spc="566">
                <a:solidFill>
                  <a:srgbClr val="4D4B4B"/>
                </a:solidFill>
                <a:ea typeface="Source Han Sans JP Bold"/>
              </a:rPr>
              <a:t>④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59781" y="6556407"/>
            <a:ext cx="551557" cy="63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6"/>
              </a:lnSpc>
              <a:spcBef>
                <a:spcPct val="0"/>
              </a:spcBef>
            </a:pPr>
            <a:r>
              <a:rPr lang="en-US" sz="3776" spc="566">
                <a:solidFill>
                  <a:srgbClr val="4D4B4B"/>
                </a:solidFill>
                <a:ea typeface="Source Han Sans JP Bold"/>
              </a:rPr>
              <a:t>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59781" y="7655690"/>
            <a:ext cx="551557" cy="632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6"/>
              </a:lnSpc>
              <a:spcBef>
                <a:spcPct val="0"/>
              </a:spcBef>
            </a:pPr>
            <a:r>
              <a:rPr lang="en-US" sz="3776" spc="566">
                <a:solidFill>
                  <a:srgbClr val="4D4B4B"/>
                </a:solidFill>
                <a:ea typeface="Source Han Sans JP Bold"/>
              </a:rPr>
              <a:t>⑥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4157" y="1917038"/>
            <a:ext cx="13559686" cy="7608279"/>
          </a:xfrm>
          <a:custGeom>
            <a:avLst/>
            <a:gdLst/>
            <a:ahLst/>
            <a:cxnLst/>
            <a:rect l="l" t="t" r="r" b="b"/>
            <a:pathLst>
              <a:path w="13559686" h="7608279">
                <a:moveTo>
                  <a:pt x="0" y="0"/>
                </a:moveTo>
                <a:lnTo>
                  <a:pt x="13559686" y="0"/>
                </a:lnTo>
                <a:lnTo>
                  <a:pt x="13559686" y="7608279"/>
                </a:lnTo>
                <a:lnTo>
                  <a:pt x="0" y="7608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33456" y="1206766"/>
            <a:ext cx="1221088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ea typeface="Source Han Sans JP Bold"/>
              </a:rPr>
              <a:t>リスト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38650" y="4638673"/>
            <a:ext cx="9142593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spc="899" dirty="0" err="1">
                <a:solidFill>
                  <a:srgbClr val="4D4B4B"/>
                </a:solidFill>
                <a:ea typeface="Source Han Sans JP Bold"/>
              </a:rPr>
              <a:t>アプリまとめ</a:t>
            </a:r>
            <a:endParaRPr lang="en-US" sz="5999" spc="899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6757" y="3857624"/>
            <a:ext cx="528370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FFBC61"/>
                </a:solidFill>
                <a:latin typeface="Source Han Sans JP Heavy"/>
              </a:rPr>
              <a:t>04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6390458" y="3652837"/>
            <a:ext cx="0" cy="2981325"/>
          </a:xfrm>
          <a:prstGeom prst="line">
            <a:avLst/>
          </a:prstGeom>
          <a:ln w="19050" cap="flat">
            <a:solidFill>
              <a:srgbClr val="3C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8200" y="647700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 dirty="0" err="1">
                <a:solidFill>
                  <a:srgbClr val="4D4B4B"/>
                </a:solidFill>
                <a:ea typeface="Source Han Sans JP Bold"/>
              </a:rPr>
              <a:t>アプリまとめ</a:t>
            </a:r>
            <a:endParaRPr lang="en-US" sz="2734" spc="41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4E6E25B-EB00-CD60-02B7-39CDCCABB4AE}"/>
              </a:ext>
            </a:extLst>
          </p:cNvPr>
          <p:cNvSpPr txBox="1"/>
          <p:nvPr/>
        </p:nvSpPr>
        <p:spPr>
          <a:xfrm>
            <a:off x="2743200" y="3695700"/>
            <a:ext cx="510540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ja-JP" altLang="en-US" sz="4000" spc="410" dirty="0">
                <a:solidFill>
                  <a:srgbClr val="4D4B4B"/>
                </a:solidFill>
                <a:ea typeface="Source Han Sans JP Bold"/>
              </a:rPr>
              <a:t>・○○な人向け</a:t>
            </a:r>
            <a:endParaRPr lang="en-US" altLang="ja-JP" sz="4000" spc="410" dirty="0">
              <a:solidFill>
                <a:srgbClr val="4D4B4B"/>
              </a:solidFill>
              <a:ea typeface="Source Han Sans JP Bold"/>
            </a:endParaRPr>
          </a:p>
          <a:p>
            <a:pPr algn="l">
              <a:lnSpc>
                <a:spcPts val="3828"/>
              </a:lnSpc>
            </a:pPr>
            <a:r>
              <a:rPr lang="ja-JP" altLang="en-US" sz="4000" spc="410" dirty="0">
                <a:solidFill>
                  <a:srgbClr val="4D4B4B"/>
                </a:solidFill>
                <a:ea typeface="Source Han Sans JP Bold"/>
              </a:rPr>
              <a:t>・できること</a:t>
            </a:r>
            <a:endParaRPr lang="en-US" altLang="ja-JP" sz="4000" spc="410" dirty="0">
              <a:solidFill>
                <a:srgbClr val="4D4B4B"/>
              </a:solidFill>
              <a:ea typeface="Source Han Sans JP Bold"/>
            </a:endParaRPr>
          </a:p>
          <a:p>
            <a:pPr algn="l">
              <a:lnSpc>
                <a:spcPts val="3828"/>
              </a:lnSpc>
            </a:pPr>
            <a:r>
              <a:rPr lang="ja-JP" altLang="en-US" sz="4000" spc="410" dirty="0">
                <a:solidFill>
                  <a:srgbClr val="4D4B4B"/>
                </a:solidFill>
                <a:ea typeface="Source Han Sans JP Bold"/>
              </a:rPr>
              <a:t>・改善点</a:t>
            </a:r>
            <a:endParaRPr lang="en-US" sz="4000" spc="410" dirty="0">
              <a:solidFill>
                <a:srgbClr val="4D4B4B"/>
              </a:solidFill>
              <a:ea typeface="Source Han Sans JP 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38650" y="4638673"/>
            <a:ext cx="9142593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ja-JP" altLang="en-US" sz="5999" spc="899" dirty="0">
                <a:solidFill>
                  <a:srgbClr val="4D4B4B"/>
                </a:solidFill>
                <a:ea typeface="Source Han Sans JP Bold"/>
              </a:rPr>
              <a:t>個人から</a:t>
            </a:r>
            <a:endParaRPr lang="en-US" sz="5999" spc="899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6757" y="3857624"/>
            <a:ext cx="528370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F99292"/>
                </a:solidFill>
                <a:latin typeface="Source Han Sans JP Heavy"/>
              </a:rPr>
              <a:t>0</a:t>
            </a:r>
            <a:r>
              <a:rPr lang="en-US" altLang="ja-JP" sz="15000" dirty="0">
                <a:solidFill>
                  <a:srgbClr val="F99292"/>
                </a:solidFill>
                <a:latin typeface="Source Han Sans JP Heavy"/>
              </a:rPr>
              <a:t>5</a:t>
            </a:r>
            <a:endParaRPr lang="en-US" sz="15000" dirty="0">
              <a:solidFill>
                <a:srgbClr val="F99292"/>
              </a:solidFill>
              <a:latin typeface="Source Han Sans JP Heavy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6390458" y="3652837"/>
            <a:ext cx="0" cy="2981325"/>
          </a:xfrm>
          <a:prstGeom prst="line">
            <a:avLst/>
          </a:prstGeom>
          <a:ln w="19050" cap="flat">
            <a:solidFill>
              <a:srgbClr val="3C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18824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サマリー ズーム 4">
                <a:extLst>
                  <a:ext uri="{FF2B5EF4-FFF2-40B4-BE49-F238E27FC236}">
                    <a16:creationId xmlns:a16="http://schemas.microsoft.com/office/drawing/2014/main" id="{B429A96F-08C6-5E1C-A250-EF6EC72B99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0413066"/>
                  </p:ext>
                </p:extLst>
              </p:nvPr>
            </p:nvGraphicFramePr>
            <p:xfrm>
              <a:off x="914400" y="647700"/>
              <a:ext cx="16840200" cy="9261461"/>
            </p:xfrm>
            <a:graphic>
              <a:graphicData uri="http://schemas.microsoft.com/office/powerpoint/2016/summaryzoom">
                <psuz:summaryZm>
                  <psuz:summaryZmObj sectionId="{003E4548-1372-4E0E-B1A9-5FC2363DC28D}" offsetFactorX="-3867" offsetFactorY="-22078">
                    <psuz:zmPr id="{FF754030-CC4F-4C66-AA9F-3B45621F116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57200" y="1066800"/>
                          <a:ext cx="5052060" cy="28417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3DBDE20-1389-42C9-A1E4-1874E7614D2F}" offsetFactorX="-3771" offsetFactorY="-19397">
                    <psuz:zmPr id="{90D2BC8A-8316-4AB3-9247-EF08B391C0AC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703570" y="1143000"/>
                          <a:ext cx="5052060" cy="28417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B6C7E97-C910-4D46-A29B-DCFCDAFFED17}" offsetFactorX="1303" offsetFactorY="-19397">
                    <psuz:zmPr id="{BC4EFAD4-E804-4EE7-AB2C-2DD063959610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1201400" y="1143000"/>
                          <a:ext cx="5052060" cy="28417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8643A9E-2FE7-469A-84FF-BE62CCE0A3AC}" offsetFactorX="47415" offsetFactorY="10688">
                    <psuz:zmPr id="{7798B44C-7B54-4DF8-A111-05926943021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048000" y="5029200"/>
                          <a:ext cx="5052060" cy="28417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C5FAD81-7987-45B2-9B69-A28C14BA06AD}" offsetFactorX="71870" offsetFactorY="13370">
                    <psuz:zmPr id="{7DEC188A-8E7E-4C8C-9C70-74BA8D6CFAB2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525000" y="5105400"/>
                          <a:ext cx="5052060" cy="28417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サマリー ズーム 4">
                <a:extLst>
                  <a:ext uri="{FF2B5EF4-FFF2-40B4-BE49-F238E27FC236}">
                    <a16:creationId xmlns:a16="http://schemas.microsoft.com/office/drawing/2014/main" id="{B429A96F-08C6-5E1C-A250-EF6EC72B9978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14400" y="647700"/>
                <a:ext cx="16840200" cy="9261461"/>
                <a:chOff x="914400" y="647700"/>
                <a:chExt cx="16840200" cy="9261461"/>
              </a:xfrm>
            </p:grpSpPr>
            <p:pic>
              <p:nvPicPr>
                <p:cNvPr id="6" name="図 6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71600" y="1714500"/>
                  <a:ext cx="5052060" cy="284178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図 7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17970" y="1790700"/>
                  <a:ext cx="5052060" cy="284178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図 8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115800" y="1790700"/>
                  <a:ext cx="5052060" cy="284178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図 9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62400" y="5676900"/>
                  <a:ext cx="5052060" cy="284178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図 10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39400" y="5753100"/>
                  <a:ext cx="5052060" cy="284178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834690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00800" y="5372100"/>
            <a:ext cx="6385863" cy="13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19900" spc="750" dirty="0" err="1">
                <a:solidFill>
                  <a:srgbClr val="4D4B4B"/>
                </a:solidFill>
                <a:ea typeface="Source Han Sans JP Bold"/>
              </a:rPr>
              <a:t>加藤</a:t>
            </a:r>
            <a:endParaRPr lang="en-US" sz="19900" spc="750" dirty="0">
              <a:solidFill>
                <a:srgbClr val="4D4B4B"/>
              </a:solidFill>
              <a:ea typeface="Source Han Sans JP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技術面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CB5E0-30FA-B1AF-48BA-08945CA2E76E}"/>
              </a:ext>
            </a:extLst>
          </p:cNvPr>
          <p:cNvSpPr txBox="1"/>
          <p:nvPr/>
        </p:nvSpPr>
        <p:spPr>
          <a:xfrm>
            <a:off x="2438400" y="2933700"/>
            <a:ext cx="5181600" cy="842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b="1" spc="750" dirty="0">
                <a:solidFill>
                  <a:srgbClr val="4D4B4B"/>
                </a:solidFill>
                <a:ea typeface="Source Han Sans JP Bold"/>
              </a:rPr>
              <a:t>全部理解不能！</a:t>
            </a:r>
            <a:endParaRPr lang="en-US" sz="5000" b="1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2F72AC2-4A0A-7169-F510-17D3B4123C11}"/>
              </a:ext>
            </a:extLst>
          </p:cNvPr>
          <p:cNvSpPr txBox="1"/>
          <p:nvPr/>
        </p:nvSpPr>
        <p:spPr>
          <a:xfrm>
            <a:off x="2444496" y="4180566"/>
            <a:ext cx="624230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altLang="ja-JP" sz="5000" b="1" spc="750" dirty="0">
                <a:solidFill>
                  <a:srgbClr val="4D4B4B"/>
                </a:solidFill>
                <a:ea typeface="Source Han Sans JP Bold"/>
              </a:rPr>
              <a:t>DAO</a:t>
            </a:r>
            <a:r>
              <a:rPr lang="ja-JP" altLang="en-US" sz="5000" b="1" spc="750" dirty="0">
                <a:solidFill>
                  <a:srgbClr val="4D4B4B"/>
                </a:solidFill>
                <a:ea typeface="Source Han Sans JP Bold"/>
              </a:rPr>
              <a:t>、</a:t>
            </a:r>
            <a:r>
              <a:rPr lang="en-US" altLang="ja-JP" sz="5000" b="1" spc="750" dirty="0">
                <a:solidFill>
                  <a:srgbClr val="4D4B4B"/>
                </a:solidFill>
                <a:ea typeface="Source Han Sans JP Bold"/>
              </a:rPr>
              <a:t>NO</a:t>
            </a:r>
            <a:r>
              <a:rPr lang="ja-JP" altLang="en-US" sz="5000" b="1" spc="750" dirty="0">
                <a:solidFill>
                  <a:srgbClr val="4D4B4B"/>
                </a:solidFill>
                <a:ea typeface="Source Han Sans JP Bold"/>
              </a:rPr>
              <a:t>！！！</a:t>
            </a:r>
            <a:endParaRPr lang="en-US" sz="5000" b="1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003863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よかったところと反省点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5BCC8E7-E6D5-9839-8C7D-3E5F9FB5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8" y="2592647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2C52424-EB21-FAB7-C464-2610B44B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68" y="6438900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8C563899-D7D4-80BA-8D2C-D1C533A2F256}"/>
              </a:ext>
            </a:extLst>
          </p:cNvPr>
          <p:cNvSpPr txBox="1"/>
          <p:nvPr/>
        </p:nvSpPr>
        <p:spPr>
          <a:xfrm>
            <a:off x="4386072" y="7448762"/>
            <a:ext cx="11049000" cy="842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b="1" spc="750" dirty="0">
                <a:solidFill>
                  <a:srgbClr val="4D4B4B"/>
                </a:solidFill>
                <a:ea typeface="Source Han Sans JP Bold"/>
              </a:rPr>
              <a:t>もっと簡単な書き方が絶対ある！</a:t>
            </a:r>
            <a:endParaRPr lang="en-US" sz="5000" b="1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810DD27-7D88-B515-FAC4-F5BDB98E3B7C}"/>
              </a:ext>
            </a:extLst>
          </p:cNvPr>
          <p:cNvSpPr txBox="1"/>
          <p:nvPr/>
        </p:nvSpPr>
        <p:spPr>
          <a:xfrm>
            <a:off x="4379976" y="3518090"/>
            <a:ext cx="14968728" cy="781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altLang="ja-JP" sz="3200" b="1" spc="750" dirty="0">
                <a:solidFill>
                  <a:srgbClr val="4D4B4B"/>
                </a:solidFill>
                <a:ea typeface="Source Han Sans JP Bold"/>
              </a:rPr>
              <a:t>Join</a:t>
            </a:r>
            <a:r>
              <a:rPr lang="ja-JP" altLang="en-US" sz="3200" spc="750" dirty="0">
                <a:solidFill>
                  <a:srgbClr val="4D4B4B"/>
                </a:solidFill>
                <a:ea typeface="Source Han Sans JP Bold"/>
              </a:rPr>
              <a:t>テーブル</a:t>
            </a:r>
            <a:r>
              <a:rPr lang="en-US" altLang="ja-JP" sz="3200" b="1" spc="750" dirty="0">
                <a:solidFill>
                  <a:srgbClr val="4D4B4B"/>
                </a:solidFill>
                <a:ea typeface="Source Han Sans JP Bold"/>
              </a:rPr>
              <a:t>7</a:t>
            </a:r>
            <a:r>
              <a:rPr lang="ja-JP" altLang="en-US" sz="3200" spc="750" dirty="0">
                <a:solidFill>
                  <a:srgbClr val="4D4B4B"/>
                </a:solidFill>
                <a:ea typeface="Source Han Sans JP Bold"/>
              </a:rPr>
              <a:t>つ、メソッド</a:t>
            </a:r>
            <a:r>
              <a:rPr lang="en-US" altLang="ja-JP" sz="3200" b="1" spc="750" dirty="0">
                <a:solidFill>
                  <a:srgbClr val="4D4B4B"/>
                </a:solidFill>
                <a:ea typeface="Source Han Sans JP Bold"/>
              </a:rPr>
              <a:t>16</a:t>
            </a:r>
            <a:r>
              <a:rPr lang="ja-JP" altLang="en-US" sz="3200" b="1" spc="750" dirty="0">
                <a:solidFill>
                  <a:srgbClr val="4D4B4B"/>
                </a:solidFill>
                <a:ea typeface="Source Han Sans JP Bold"/>
              </a:rPr>
              <a:t>、</a:t>
            </a:r>
            <a:r>
              <a:rPr lang="en-US" altLang="ja-JP" sz="3200" b="1" spc="750" dirty="0">
                <a:solidFill>
                  <a:srgbClr val="4D4B4B"/>
                </a:solidFill>
                <a:ea typeface="Source Han Sans JP Bold"/>
              </a:rPr>
              <a:t>2000</a:t>
            </a:r>
            <a:r>
              <a:rPr lang="ja-JP" altLang="en-US" sz="3200" b="1" spc="750" dirty="0">
                <a:solidFill>
                  <a:srgbClr val="4D4B4B"/>
                </a:solidFill>
                <a:ea typeface="Source Han Sans JP Bold"/>
              </a:rPr>
              <a:t>行の超大作</a:t>
            </a:r>
            <a:r>
              <a:rPr lang="en-US" altLang="ja-JP" sz="3200" b="1" spc="750" dirty="0">
                <a:solidFill>
                  <a:srgbClr val="4D4B4B"/>
                </a:solidFill>
                <a:ea typeface="Source Han Sans JP Bold"/>
              </a:rPr>
              <a:t>DAO</a:t>
            </a:r>
            <a:r>
              <a:rPr lang="ja-JP" altLang="en-US" sz="3200" b="1" spc="750" dirty="0">
                <a:solidFill>
                  <a:srgbClr val="4D4B4B"/>
                </a:solidFill>
                <a:ea typeface="Source Han Sans JP Bold"/>
              </a:rPr>
              <a:t>完成！</a:t>
            </a:r>
            <a:endParaRPr lang="en-US" sz="3200" b="1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842215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役割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52F2C86-AA23-DBAF-E18B-DEDF3ED6E002}"/>
              </a:ext>
            </a:extLst>
          </p:cNvPr>
          <p:cNvSpPr txBox="1"/>
          <p:nvPr/>
        </p:nvSpPr>
        <p:spPr>
          <a:xfrm>
            <a:off x="2514600" y="3162300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リーダー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EEB56A74-B2DF-CC5D-0493-069242627290}"/>
              </a:ext>
            </a:extLst>
          </p:cNvPr>
          <p:cNvSpPr txBox="1"/>
          <p:nvPr/>
        </p:nvSpPr>
        <p:spPr>
          <a:xfrm>
            <a:off x="2514599" y="4279905"/>
            <a:ext cx="9677401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全員のいいところを伸ばす！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144056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よかったところと反省点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A67B8B-778A-3BCC-99D7-71B3C6C8E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92647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FF596C8-D676-0582-6FC9-83F7A0178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5753100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ACFDC654-341E-7275-3C7C-14A3B6A82636}"/>
              </a:ext>
            </a:extLst>
          </p:cNvPr>
          <p:cNvSpPr txBox="1"/>
          <p:nvPr/>
        </p:nvSpPr>
        <p:spPr>
          <a:xfrm>
            <a:off x="4648200" y="3602829"/>
            <a:ext cx="127254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認識の齟齬の障害、話し合いの大切さ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FDF4C69-56E1-8990-6F05-734B465824A8}"/>
              </a:ext>
            </a:extLst>
          </p:cNvPr>
          <p:cNvSpPr txBox="1"/>
          <p:nvPr/>
        </p:nvSpPr>
        <p:spPr>
          <a:xfrm>
            <a:off x="4663440" y="6763282"/>
            <a:ext cx="127254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最悪を考えたときの時間管理は必要！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55693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0507" y="4638673"/>
            <a:ext cx="9142593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spc="899" dirty="0" err="1">
                <a:solidFill>
                  <a:srgbClr val="4D4B4B"/>
                </a:solidFill>
                <a:ea typeface="Source Han Sans JP Bold"/>
              </a:rPr>
              <a:t>最初の状況</a:t>
            </a:r>
            <a:endParaRPr lang="en-US" sz="5999" spc="899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4900" y="3857624"/>
            <a:ext cx="528370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F99292"/>
                </a:solidFill>
                <a:latin typeface="Source Han Sans JP Heavy"/>
              </a:rPr>
              <a:t>01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6390458" y="3652837"/>
            <a:ext cx="0" cy="2981325"/>
          </a:xfrm>
          <a:prstGeom prst="line">
            <a:avLst/>
          </a:prstGeom>
          <a:ln w="19050" cap="flat">
            <a:solidFill>
              <a:srgbClr val="3C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90BF9E71-24D1-877F-BE6F-7B5605AB0696}"/>
              </a:ext>
            </a:extLst>
          </p:cNvPr>
          <p:cNvSpPr txBox="1"/>
          <p:nvPr/>
        </p:nvSpPr>
        <p:spPr>
          <a:xfrm>
            <a:off x="6400800" y="5372100"/>
            <a:ext cx="6385863" cy="13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19900" spc="750" dirty="0">
                <a:solidFill>
                  <a:srgbClr val="4D4B4B"/>
                </a:solidFill>
                <a:ea typeface="Source Han Sans JP Bold"/>
              </a:rPr>
              <a:t>田中</a:t>
            </a:r>
            <a:endParaRPr lang="en-US" sz="19900" spc="750" dirty="0">
              <a:solidFill>
                <a:srgbClr val="4D4B4B"/>
              </a:solidFill>
              <a:ea typeface="Source Han Sans JP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技術面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9F3FA-A0B1-A766-A9A9-B8E9DD0ED58D}"/>
              </a:ext>
            </a:extLst>
          </p:cNvPr>
          <p:cNvSpPr txBox="1"/>
          <p:nvPr/>
        </p:nvSpPr>
        <p:spPr>
          <a:xfrm>
            <a:off x="2743200" y="2705100"/>
            <a:ext cx="93726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プログラミングは未経験！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450C3D9F-F4C7-0173-9F00-5B0299BBC5A6}"/>
              </a:ext>
            </a:extLst>
          </p:cNvPr>
          <p:cNvSpPr txBox="1"/>
          <p:nvPr/>
        </p:nvSpPr>
        <p:spPr>
          <a:xfrm>
            <a:off x="2743200" y="3771900"/>
            <a:ext cx="120396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どうやって開発を進めればいいの！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68803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よかったところと反省点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5AF507-CB49-0397-8429-D2B6EF2D3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204" y="2476498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A92DA1E-81BA-2CD0-864E-6D7DB40F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396" y="5981700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B991BC6F-9E64-AEC7-D469-20CEAC2C977C}"/>
              </a:ext>
            </a:extLst>
          </p:cNvPr>
          <p:cNvSpPr txBox="1"/>
          <p:nvPr/>
        </p:nvSpPr>
        <p:spPr>
          <a:xfrm>
            <a:off x="5943600" y="3486680"/>
            <a:ext cx="10179196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altLang="ja-JP" sz="5000" b="1" spc="750" dirty="0">
                <a:solidFill>
                  <a:srgbClr val="4D4B4B"/>
                </a:solidFill>
                <a:ea typeface="Source Han Sans JP Bold"/>
              </a:rPr>
              <a:t>DAO</a:t>
            </a: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全般の処理の流れを理解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CADEC30-0838-C497-4C41-7A2F96E14CD5}"/>
              </a:ext>
            </a:extLst>
          </p:cNvPr>
          <p:cNvSpPr txBox="1"/>
          <p:nvPr/>
        </p:nvSpPr>
        <p:spPr>
          <a:xfrm>
            <a:off x="5925312" y="6543041"/>
            <a:ext cx="11353800" cy="1739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altLang="ja-JP" sz="5000" spc="750" dirty="0">
                <a:solidFill>
                  <a:srgbClr val="4D4B4B"/>
                </a:solidFill>
                <a:ea typeface="Source Han Sans JP Bold"/>
              </a:rPr>
              <a:t>Join</a:t>
            </a: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を行ったときの</a:t>
            </a:r>
            <a:r>
              <a:rPr lang="en-US" altLang="ja-JP" sz="5000" spc="750" dirty="0">
                <a:solidFill>
                  <a:srgbClr val="4D4B4B"/>
                </a:solidFill>
                <a:ea typeface="Source Han Sans JP Bold"/>
              </a:rPr>
              <a:t>DAO</a:t>
            </a: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の処理を考えることに時間をとられた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436983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役割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D09C6272-6C30-FB9E-3B6D-9FA96A7162A1}"/>
              </a:ext>
            </a:extLst>
          </p:cNvPr>
          <p:cNvSpPr txBox="1"/>
          <p:nvPr/>
        </p:nvSpPr>
        <p:spPr>
          <a:xfrm>
            <a:off x="2667000" y="2781300"/>
            <a:ext cx="10179196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altLang="ja-JP" sz="5000" b="1" spc="750" dirty="0">
                <a:solidFill>
                  <a:srgbClr val="4D4B4B"/>
                </a:solidFill>
                <a:ea typeface="Source Han Sans JP Bold"/>
              </a:rPr>
              <a:t>DB</a:t>
            </a: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担当！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40CA9B3-1926-0CCB-9E98-410F13411EA4}"/>
              </a:ext>
            </a:extLst>
          </p:cNvPr>
          <p:cNvSpPr txBox="1"/>
          <p:nvPr/>
        </p:nvSpPr>
        <p:spPr>
          <a:xfrm>
            <a:off x="2667000" y="3855368"/>
            <a:ext cx="10179196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altLang="ja-JP" sz="5000" b="1" spc="750" dirty="0">
                <a:solidFill>
                  <a:srgbClr val="4D4B4B"/>
                </a:solidFill>
                <a:ea typeface="Source Han Sans JP Bold"/>
              </a:rPr>
              <a:t>DB</a:t>
            </a: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に強い苦手意識</a:t>
            </a:r>
            <a:r>
              <a:rPr lang="en-US" altLang="ja-JP" sz="5000" spc="750" dirty="0">
                <a:solidFill>
                  <a:srgbClr val="4D4B4B"/>
                </a:solidFill>
                <a:ea typeface="Source Han Sans JP Bold"/>
              </a:rPr>
              <a:t>…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A08A2958-A071-AEC9-6E65-4434A3573CFA}"/>
              </a:ext>
            </a:extLst>
          </p:cNvPr>
          <p:cNvSpPr txBox="1"/>
          <p:nvPr/>
        </p:nvSpPr>
        <p:spPr>
          <a:xfrm>
            <a:off x="2667000" y="5905500"/>
            <a:ext cx="10179196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克服するために！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812126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よかったところと反省点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48140D61-40B8-EAD1-5B62-D3229384D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892527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F5A1663-C8C0-9E94-CF4D-9ABF407AA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71700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AF6DCE4B-E5B4-6FEC-45BD-6DFCBD8FFDFF}"/>
              </a:ext>
            </a:extLst>
          </p:cNvPr>
          <p:cNvSpPr txBox="1"/>
          <p:nvPr/>
        </p:nvSpPr>
        <p:spPr>
          <a:xfrm>
            <a:off x="5562600" y="3181882"/>
            <a:ext cx="98298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altLang="ja-JP" sz="5000" b="1" spc="750" dirty="0">
                <a:solidFill>
                  <a:srgbClr val="4D4B4B"/>
                </a:solidFill>
                <a:ea typeface="Source Han Sans JP Bold"/>
              </a:rPr>
              <a:t>DB</a:t>
            </a: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に対して苦手意識を払拭！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646B62C-6B4F-8F2B-F8A0-212647BE95B1}"/>
              </a:ext>
            </a:extLst>
          </p:cNvPr>
          <p:cNvSpPr txBox="1"/>
          <p:nvPr/>
        </p:nvSpPr>
        <p:spPr>
          <a:xfrm>
            <a:off x="5562600" y="6902709"/>
            <a:ext cx="98298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何度も修正を加えることに</a:t>
            </a:r>
            <a:r>
              <a:rPr lang="en-US" altLang="ja-JP" sz="5000" spc="750" dirty="0">
                <a:solidFill>
                  <a:srgbClr val="4D4B4B"/>
                </a:solidFill>
                <a:ea typeface="Source Han Sans JP Bold"/>
              </a:rPr>
              <a:t>…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8468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CBFB1148-FF0B-7B78-A448-BB38ED9F28F5}"/>
              </a:ext>
            </a:extLst>
          </p:cNvPr>
          <p:cNvSpPr txBox="1"/>
          <p:nvPr/>
        </p:nvSpPr>
        <p:spPr>
          <a:xfrm>
            <a:off x="6400800" y="5372100"/>
            <a:ext cx="6385863" cy="13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19900" spc="750" dirty="0">
                <a:solidFill>
                  <a:srgbClr val="4D4B4B"/>
                </a:solidFill>
                <a:ea typeface="Source Han Sans JP Bold"/>
              </a:rPr>
              <a:t>佐藤</a:t>
            </a:r>
            <a:endParaRPr lang="en-US" sz="19900" spc="750" dirty="0">
              <a:solidFill>
                <a:srgbClr val="4D4B4B"/>
              </a:solidFill>
              <a:ea typeface="Source Han Sans JP 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技術面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488B7-2872-133C-4B43-39AB96993B0C}"/>
              </a:ext>
            </a:extLst>
          </p:cNvPr>
          <p:cNvSpPr txBox="1"/>
          <p:nvPr/>
        </p:nvSpPr>
        <p:spPr>
          <a:xfrm>
            <a:off x="1181100" y="4266978"/>
            <a:ext cx="15925800" cy="1753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ja-JP" altLang="en-US" sz="5400" spc="750" dirty="0">
                <a:solidFill>
                  <a:srgbClr val="1D1C1D"/>
                </a:solidFill>
                <a:highlight>
                  <a:srgbClr val="F8F8F8"/>
                </a:highlight>
                <a:latin typeface="NotoSansJP"/>
                <a:ea typeface="Source Han Sans JP Bold"/>
              </a:rPr>
              <a:t>やったことがないから</a:t>
            </a:r>
            <a:endParaRPr lang="en-US" altLang="ja-JP" sz="5400" spc="750" dirty="0">
              <a:solidFill>
                <a:srgbClr val="1D1C1D"/>
              </a:solidFill>
              <a:highlight>
                <a:srgbClr val="F8F8F8"/>
              </a:highlight>
              <a:latin typeface="NotoSansJP"/>
              <a:ea typeface="Source Han Sans JP Bold"/>
            </a:endParaRPr>
          </a:p>
          <a:p>
            <a:pPr algn="ctr">
              <a:lnSpc>
                <a:spcPts val="7000"/>
              </a:lnSpc>
            </a:pPr>
            <a:r>
              <a:rPr lang="ja-JP" altLang="en-US" sz="5400" spc="750" dirty="0">
                <a:solidFill>
                  <a:srgbClr val="1D1C1D"/>
                </a:solidFill>
                <a:highlight>
                  <a:srgbClr val="F8F8F8"/>
                </a:highlight>
                <a:latin typeface="NotoSansJP"/>
                <a:ea typeface="Source Han Sans JP Bold"/>
              </a:rPr>
              <a:t>苦手かどうかもわからない！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649619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よかったところと反省点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EC55C76-C3C1-F63E-98AE-0228FCF55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905500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0AEE061-A21B-0D14-91E9-D8624EA07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2647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C031A3AD-FB58-0BE3-408B-010A0DBD4E08}"/>
              </a:ext>
            </a:extLst>
          </p:cNvPr>
          <p:cNvSpPr txBox="1"/>
          <p:nvPr/>
        </p:nvSpPr>
        <p:spPr>
          <a:xfrm>
            <a:off x="4800600" y="3602829"/>
            <a:ext cx="12682537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他人が書いたプログラムを読み解く力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405D6269-6820-54B2-C21C-AA065096E48E}"/>
              </a:ext>
            </a:extLst>
          </p:cNvPr>
          <p:cNvSpPr txBox="1"/>
          <p:nvPr/>
        </p:nvSpPr>
        <p:spPr>
          <a:xfrm>
            <a:off x="4800599" y="6915682"/>
            <a:ext cx="12682537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自分の担当するところで手一杯に</a:t>
            </a:r>
            <a:r>
              <a:rPr lang="en-US" altLang="ja-JP" sz="5000" spc="750" dirty="0">
                <a:solidFill>
                  <a:srgbClr val="4D4B4B"/>
                </a:solidFill>
                <a:ea typeface="Source Han Sans JP Bold"/>
              </a:rPr>
              <a:t>…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77188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役割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2C83B780-2CB5-E440-CFA4-81D176EDAA71}"/>
              </a:ext>
            </a:extLst>
          </p:cNvPr>
          <p:cNvSpPr txBox="1"/>
          <p:nvPr/>
        </p:nvSpPr>
        <p:spPr>
          <a:xfrm>
            <a:off x="2362200" y="2628900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機能担当！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E5884C56-4D1D-FF8F-B243-54E0E42B6FCB}"/>
              </a:ext>
            </a:extLst>
          </p:cNvPr>
          <p:cNvSpPr txBox="1"/>
          <p:nvPr/>
        </p:nvSpPr>
        <p:spPr>
          <a:xfrm>
            <a:off x="2362200" y="3889772"/>
            <a:ext cx="106680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矛盾点がないかを気にしながら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B887DBB-EFC7-C443-5D8C-4E6517050426}"/>
              </a:ext>
            </a:extLst>
          </p:cNvPr>
          <p:cNvSpPr txBox="1"/>
          <p:nvPr/>
        </p:nvSpPr>
        <p:spPr>
          <a:xfrm>
            <a:off x="2395728" y="5111182"/>
            <a:ext cx="106680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機能に対して認識の違いが</a:t>
            </a:r>
            <a:r>
              <a:rPr lang="en-US" altLang="ja-JP" sz="5000" spc="750" dirty="0">
                <a:solidFill>
                  <a:srgbClr val="4D4B4B"/>
                </a:solidFill>
                <a:ea typeface="Source Han Sans JP Bold"/>
              </a:rPr>
              <a:t>…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074827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よかったところと反省点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A6953C7-F159-DA57-25DB-E1EEE4FC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12" y="5944342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F167D13-6546-AB11-A66D-2A7B63F6D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00" y="2405443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561F81AF-FF02-7C24-148C-2CCAAAF59E8A}"/>
              </a:ext>
            </a:extLst>
          </p:cNvPr>
          <p:cNvSpPr txBox="1"/>
          <p:nvPr/>
        </p:nvSpPr>
        <p:spPr>
          <a:xfrm>
            <a:off x="4114800" y="3415625"/>
            <a:ext cx="112014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食い違いのないように画面設計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168EC40-D6FF-C4FF-CADF-CD9D1FBE2CC4}"/>
              </a:ext>
            </a:extLst>
          </p:cNvPr>
          <p:cNvSpPr txBox="1"/>
          <p:nvPr/>
        </p:nvSpPr>
        <p:spPr>
          <a:xfrm>
            <a:off x="4114800" y="6971389"/>
            <a:ext cx="13981175" cy="808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4000" spc="750" dirty="0">
                <a:solidFill>
                  <a:srgbClr val="4D4B4B"/>
                </a:solidFill>
                <a:ea typeface="Source Han Sans JP Bold"/>
              </a:rPr>
              <a:t>認識の違いを正すことに時間を費やしてしまった</a:t>
            </a:r>
            <a:r>
              <a:rPr lang="en-US" altLang="ja-JP" sz="4000" spc="750" dirty="0">
                <a:solidFill>
                  <a:srgbClr val="4D4B4B"/>
                </a:solidFill>
                <a:ea typeface="Source Han Sans JP Bold"/>
              </a:rPr>
              <a:t>…</a:t>
            </a:r>
            <a:endParaRPr lang="en-US" sz="4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92631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50">
                <a:solidFill>
                  <a:srgbClr val="4D4B4B"/>
                </a:solidFill>
                <a:latin typeface="Source Han Sans JP Bold"/>
                <a:ea typeface="Source Han Sans JP Bold"/>
              </a:rPr>
              <a:t>私たちは…</a:t>
            </a: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6E6A8507-847A-4DFF-FE45-31B413FC9699}"/>
              </a:ext>
            </a:extLst>
          </p:cNvPr>
          <p:cNvGrpSpPr/>
          <p:nvPr/>
        </p:nvGrpSpPr>
        <p:grpSpPr>
          <a:xfrm>
            <a:off x="1505139" y="990142"/>
            <a:ext cx="15528811" cy="8510137"/>
            <a:chOff x="1505139" y="990142"/>
            <a:chExt cx="15528811" cy="8510137"/>
          </a:xfrm>
        </p:grpSpPr>
        <p:sp>
          <p:nvSpPr>
            <p:cNvPr id="2" name="Freeform 2"/>
            <p:cNvSpPr/>
            <p:nvPr/>
          </p:nvSpPr>
          <p:spPr>
            <a:xfrm>
              <a:off x="14429649" y="1379535"/>
              <a:ext cx="1440123" cy="1990119"/>
            </a:xfrm>
            <a:custGeom>
              <a:avLst/>
              <a:gdLst/>
              <a:ahLst/>
              <a:cxnLst/>
              <a:rect l="l" t="t" r="r" b="b"/>
              <a:pathLst>
                <a:path w="1440123" h="1990119">
                  <a:moveTo>
                    <a:pt x="0" y="0"/>
                  </a:moveTo>
                  <a:lnTo>
                    <a:pt x="1440123" y="0"/>
                  </a:lnTo>
                  <a:lnTo>
                    <a:pt x="1440123" y="1990119"/>
                  </a:lnTo>
                  <a:lnTo>
                    <a:pt x="0" y="199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" name="Freeform 3"/>
            <p:cNvSpPr/>
            <p:nvPr/>
          </p:nvSpPr>
          <p:spPr>
            <a:xfrm>
              <a:off x="6053109" y="1379535"/>
              <a:ext cx="1440123" cy="1990119"/>
            </a:xfrm>
            <a:custGeom>
              <a:avLst/>
              <a:gdLst/>
              <a:ahLst/>
              <a:cxnLst/>
              <a:rect l="l" t="t" r="r" b="b"/>
              <a:pathLst>
                <a:path w="1440123" h="1990119">
                  <a:moveTo>
                    <a:pt x="0" y="0"/>
                  </a:moveTo>
                  <a:lnTo>
                    <a:pt x="1440123" y="0"/>
                  </a:lnTo>
                  <a:lnTo>
                    <a:pt x="1440123" y="1990119"/>
                  </a:lnTo>
                  <a:lnTo>
                    <a:pt x="0" y="199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593827" y="7133619"/>
              <a:ext cx="1440123" cy="1990119"/>
            </a:xfrm>
            <a:custGeom>
              <a:avLst/>
              <a:gdLst/>
              <a:ahLst/>
              <a:cxnLst/>
              <a:rect l="l" t="t" r="r" b="b"/>
              <a:pathLst>
                <a:path w="1440123" h="1990119">
                  <a:moveTo>
                    <a:pt x="0" y="0"/>
                  </a:moveTo>
                  <a:lnTo>
                    <a:pt x="1440123" y="0"/>
                  </a:lnTo>
                  <a:lnTo>
                    <a:pt x="1440123" y="1990120"/>
                  </a:lnTo>
                  <a:lnTo>
                    <a:pt x="0" y="1990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2539691" y="6290960"/>
              <a:ext cx="1440123" cy="1990119"/>
            </a:xfrm>
            <a:custGeom>
              <a:avLst/>
              <a:gdLst/>
              <a:ahLst/>
              <a:cxnLst/>
              <a:rect l="l" t="t" r="r" b="b"/>
              <a:pathLst>
                <a:path w="1440123" h="1990119">
                  <a:moveTo>
                    <a:pt x="0" y="0"/>
                  </a:moveTo>
                  <a:lnTo>
                    <a:pt x="1440122" y="0"/>
                  </a:lnTo>
                  <a:lnTo>
                    <a:pt x="1440122" y="1990119"/>
                  </a:lnTo>
                  <a:lnTo>
                    <a:pt x="0" y="199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0584065" y="990142"/>
              <a:ext cx="2003681" cy="2768906"/>
            </a:xfrm>
            <a:custGeom>
              <a:avLst/>
              <a:gdLst/>
              <a:ahLst/>
              <a:cxnLst/>
              <a:rect l="l" t="t" r="r" b="b"/>
              <a:pathLst>
                <a:path w="2003681" h="2768906">
                  <a:moveTo>
                    <a:pt x="0" y="0"/>
                  </a:moveTo>
                  <a:lnTo>
                    <a:pt x="2003681" y="0"/>
                  </a:lnTo>
                  <a:lnTo>
                    <a:pt x="2003681" y="2768905"/>
                  </a:lnTo>
                  <a:lnTo>
                    <a:pt x="0" y="2768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2585231" y="2158321"/>
              <a:ext cx="1440123" cy="1990119"/>
            </a:xfrm>
            <a:custGeom>
              <a:avLst/>
              <a:gdLst/>
              <a:ahLst/>
              <a:cxnLst/>
              <a:rect l="l" t="t" r="r" b="b"/>
              <a:pathLst>
                <a:path w="1440123" h="1990119">
                  <a:moveTo>
                    <a:pt x="0" y="0"/>
                  </a:moveTo>
                  <a:lnTo>
                    <a:pt x="1440122" y="0"/>
                  </a:lnTo>
                  <a:lnTo>
                    <a:pt x="1440122" y="1990119"/>
                  </a:lnTo>
                  <a:lnTo>
                    <a:pt x="0" y="199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5129425" y="6290960"/>
              <a:ext cx="1440123" cy="1990119"/>
            </a:xfrm>
            <a:custGeom>
              <a:avLst/>
              <a:gdLst/>
              <a:ahLst/>
              <a:cxnLst/>
              <a:rect l="l" t="t" r="r" b="b"/>
              <a:pathLst>
                <a:path w="1440123" h="1990119">
                  <a:moveTo>
                    <a:pt x="0" y="0"/>
                  </a:moveTo>
                  <a:lnTo>
                    <a:pt x="1440123" y="0"/>
                  </a:lnTo>
                  <a:lnTo>
                    <a:pt x="1440123" y="1990119"/>
                  </a:lnTo>
                  <a:lnTo>
                    <a:pt x="0" y="1990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05139" y="6515100"/>
              <a:ext cx="2160184" cy="2985179"/>
            </a:xfrm>
            <a:custGeom>
              <a:avLst/>
              <a:gdLst/>
              <a:ahLst/>
              <a:cxnLst/>
              <a:rect l="l" t="t" r="r" b="b"/>
              <a:pathLst>
                <a:path w="2160184" h="2985179">
                  <a:moveTo>
                    <a:pt x="0" y="0"/>
                  </a:moveTo>
                  <a:lnTo>
                    <a:pt x="2160185" y="0"/>
                  </a:lnTo>
                  <a:lnTo>
                    <a:pt x="2160185" y="2985179"/>
                  </a:lnTo>
                  <a:lnTo>
                    <a:pt x="0" y="2985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740525" y="4348632"/>
              <a:ext cx="11409185" cy="1437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880"/>
                </a:lnSpc>
              </a:pPr>
              <a:r>
                <a:rPr lang="en-US" sz="8486" spc="424" dirty="0" err="1">
                  <a:solidFill>
                    <a:srgbClr val="4D4B4B"/>
                  </a:solidFill>
                  <a:ea typeface="Source Han Sans JP Bold"/>
                </a:rPr>
                <a:t>全員ド・初心者</a:t>
              </a:r>
              <a:r>
                <a:rPr lang="en-US" sz="8486" spc="424" dirty="0">
                  <a:solidFill>
                    <a:srgbClr val="4D4B4B"/>
                  </a:solidFill>
                  <a:ea typeface="Source Han Sans JP Bold"/>
                </a:rPr>
                <a:t>！！！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0FC87073-9F0E-50DA-3130-31183FB3B32C}"/>
              </a:ext>
            </a:extLst>
          </p:cNvPr>
          <p:cNvSpPr txBox="1"/>
          <p:nvPr/>
        </p:nvSpPr>
        <p:spPr>
          <a:xfrm>
            <a:off x="6400800" y="5372100"/>
            <a:ext cx="6385863" cy="13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19900" spc="750" dirty="0">
                <a:solidFill>
                  <a:srgbClr val="4D4B4B"/>
                </a:solidFill>
                <a:ea typeface="Source Han Sans JP Bold"/>
              </a:rPr>
              <a:t>坂本</a:t>
            </a:r>
            <a:endParaRPr lang="en-US" sz="19900" spc="750" dirty="0">
              <a:solidFill>
                <a:srgbClr val="4D4B4B"/>
              </a:solidFill>
              <a:ea typeface="Source Han Sans JP 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技術面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AC779-398C-ED94-45D6-AA3EA30102EF}"/>
              </a:ext>
            </a:extLst>
          </p:cNvPr>
          <p:cNvSpPr txBox="1"/>
          <p:nvPr/>
        </p:nvSpPr>
        <p:spPr>
          <a:xfrm>
            <a:off x="2590800" y="3238500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苦手意識！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444163E9-F7C5-32FE-647E-69BC668FFE12}"/>
              </a:ext>
            </a:extLst>
          </p:cNvPr>
          <p:cNvSpPr txBox="1"/>
          <p:nvPr/>
        </p:nvSpPr>
        <p:spPr>
          <a:xfrm>
            <a:off x="2590800" y="5550094"/>
            <a:ext cx="9549063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何から書き始めればいいの！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864BEA1-916F-157B-3E9A-D44C44E1D3D8}"/>
              </a:ext>
            </a:extLst>
          </p:cNvPr>
          <p:cNvSpPr txBox="1"/>
          <p:nvPr/>
        </p:nvSpPr>
        <p:spPr>
          <a:xfrm>
            <a:off x="2590800" y="439429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altLang="ja-JP" sz="5000" b="1" spc="750" dirty="0">
                <a:solidFill>
                  <a:srgbClr val="4D4B4B"/>
                </a:solidFill>
                <a:ea typeface="Source Han Sans JP Bold"/>
              </a:rPr>
              <a:t>DAO</a:t>
            </a: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ってなに！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923570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よかったところと反省点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13FA082-F3CA-783C-BEA5-8A896FF2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892527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BB2288D-FC1A-7DC0-CF22-6E5EC5D9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71700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1A0145B-DB38-B292-7D06-CB3C59A19B9D}"/>
              </a:ext>
            </a:extLst>
          </p:cNvPr>
          <p:cNvSpPr txBox="1"/>
          <p:nvPr/>
        </p:nvSpPr>
        <p:spPr>
          <a:xfrm>
            <a:off x="5638800" y="6902709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理解に時間をかけすぎた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1FB9909-7042-C3FD-CAA5-121F02387631}"/>
              </a:ext>
            </a:extLst>
          </p:cNvPr>
          <p:cNvSpPr txBox="1"/>
          <p:nvPr/>
        </p:nvSpPr>
        <p:spPr>
          <a:xfrm>
            <a:off x="5638800" y="3051446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altLang="ja-JP" sz="5000" b="1" spc="750" dirty="0">
                <a:solidFill>
                  <a:srgbClr val="4D4B4B"/>
                </a:solidFill>
                <a:ea typeface="Source Han Sans JP Bold"/>
              </a:rPr>
              <a:t>DAO</a:t>
            </a: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についての理解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86126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役割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0054540-8BF0-2D8D-FD0C-C5D1C6AE8AA5}"/>
              </a:ext>
            </a:extLst>
          </p:cNvPr>
          <p:cNvSpPr txBox="1"/>
          <p:nvPr/>
        </p:nvSpPr>
        <p:spPr>
          <a:xfrm>
            <a:off x="2514600" y="3695700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機能担当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EBE43B3-FB69-122F-48D5-F30220C8772B}"/>
              </a:ext>
            </a:extLst>
          </p:cNvPr>
          <p:cNvSpPr txBox="1"/>
          <p:nvPr/>
        </p:nvSpPr>
        <p:spPr>
          <a:xfrm>
            <a:off x="2514600" y="4711702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画面の再現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4A829F1-69BF-52CC-8D7B-B4034F5FF2E8}"/>
              </a:ext>
            </a:extLst>
          </p:cNvPr>
          <p:cNvSpPr txBox="1"/>
          <p:nvPr/>
        </p:nvSpPr>
        <p:spPr>
          <a:xfrm>
            <a:off x="2514600" y="5727704"/>
            <a:ext cx="107442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未経験の実装に苦労</a:t>
            </a:r>
            <a:r>
              <a:rPr lang="en-US" altLang="ja-JP" sz="5000" spc="750" dirty="0">
                <a:solidFill>
                  <a:srgbClr val="4D4B4B"/>
                </a:solidFill>
                <a:ea typeface="Source Han Sans JP Bold"/>
              </a:rPr>
              <a:t>…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952539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よかったところと反省点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230CEB3C-4287-C8C1-7DF9-CA39E202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892527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45A9C33-FA64-C558-17A8-6E94EF16A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71700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5923BCA-43BB-64C4-5450-E55EB9FE82F5}"/>
              </a:ext>
            </a:extLst>
          </p:cNvPr>
          <p:cNvSpPr txBox="1"/>
          <p:nvPr/>
        </p:nvSpPr>
        <p:spPr>
          <a:xfrm>
            <a:off x="5715000" y="3055494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積極的に質問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96A6D69-D8D0-7C6D-7922-57D55612CB38}"/>
              </a:ext>
            </a:extLst>
          </p:cNvPr>
          <p:cNvSpPr txBox="1"/>
          <p:nvPr/>
        </p:nvSpPr>
        <p:spPr>
          <a:xfrm>
            <a:off x="5715000" y="6902709"/>
            <a:ext cx="103632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複数の画面作成を同時進行で</a:t>
            </a:r>
            <a:r>
              <a:rPr lang="en-US" altLang="ja-JP" sz="5000" spc="750" dirty="0">
                <a:solidFill>
                  <a:srgbClr val="4D4B4B"/>
                </a:solidFill>
                <a:ea typeface="Source Han Sans JP Bold"/>
              </a:rPr>
              <a:t>…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113149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EBBF60B-10B2-6579-0540-E1D605D7B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80" r="44776"/>
          <a:stretch/>
        </p:blipFill>
        <p:spPr>
          <a:xfrm>
            <a:off x="3959853" y="217793"/>
            <a:ext cx="10368293" cy="100692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技術面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62DA0-F4EC-A3AE-FC23-85686880CD5E}"/>
              </a:ext>
            </a:extLst>
          </p:cNvPr>
          <p:cNvSpPr txBox="1"/>
          <p:nvPr/>
        </p:nvSpPr>
        <p:spPr>
          <a:xfrm>
            <a:off x="4914900" y="4339703"/>
            <a:ext cx="84582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altLang="ja-JP" sz="5000" b="1" spc="750" dirty="0">
                <a:solidFill>
                  <a:srgbClr val="4D4B4B"/>
                </a:solidFill>
                <a:ea typeface="Source Han Sans JP Bold"/>
              </a:rPr>
              <a:t>Java</a:t>
            </a:r>
            <a:r>
              <a:rPr lang="ja-JP" altLang="en-US" sz="5000" b="1" spc="750" dirty="0">
                <a:solidFill>
                  <a:srgbClr val="4D4B4B"/>
                </a:solidFill>
                <a:ea typeface="Source Han Sans JP Bold"/>
              </a:rPr>
              <a:t>に対して苦手意識！</a:t>
            </a:r>
            <a:endParaRPr lang="en-US" sz="5000" b="1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091114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よかったところと反省点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43F9259-492D-3DB3-0887-E0DFB4039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5829300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F1D31EE-8241-54CD-795E-AC66F7D8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00300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D574AE7-D59B-ED43-A9A9-B570D0082639}"/>
              </a:ext>
            </a:extLst>
          </p:cNvPr>
          <p:cNvSpPr txBox="1"/>
          <p:nvPr/>
        </p:nvSpPr>
        <p:spPr>
          <a:xfrm>
            <a:off x="4267200" y="3410482"/>
            <a:ext cx="90678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インプットとアウトプット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4EB2BDD7-7579-7112-6B09-DE4EF2DBE5E4}"/>
              </a:ext>
            </a:extLst>
          </p:cNvPr>
          <p:cNvSpPr txBox="1"/>
          <p:nvPr/>
        </p:nvSpPr>
        <p:spPr>
          <a:xfrm>
            <a:off x="4267200" y="6839482"/>
            <a:ext cx="119634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理解できるまでに時間がかかった</a:t>
            </a:r>
            <a:r>
              <a:rPr lang="en-US" altLang="ja-JP" sz="5000" spc="750" dirty="0">
                <a:solidFill>
                  <a:srgbClr val="4D4B4B"/>
                </a:solidFill>
                <a:ea typeface="Source Han Sans JP Bold"/>
              </a:rPr>
              <a:t>…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1249818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役割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7A3A1C2B-C301-A443-8A81-46EF3AFDD5F1}"/>
              </a:ext>
            </a:extLst>
          </p:cNvPr>
          <p:cNvSpPr txBox="1"/>
          <p:nvPr/>
        </p:nvSpPr>
        <p:spPr>
          <a:xfrm>
            <a:off x="2438400" y="2857500"/>
            <a:ext cx="7062501" cy="84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機能担当、品質管理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3F846E7E-456C-5004-05D1-5BA52AC7B10A}"/>
              </a:ext>
            </a:extLst>
          </p:cNvPr>
          <p:cNvSpPr txBox="1"/>
          <p:nvPr/>
        </p:nvSpPr>
        <p:spPr>
          <a:xfrm>
            <a:off x="2441448" y="4000500"/>
            <a:ext cx="8378952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品質管理とは何ぞや！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78BE362-EC04-6E06-70F6-B0541E80A6C4}"/>
              </a:ext>
            </a:extLst>
          </p:cNvPr>
          <p:cNvSpPr txBox="1"/>
          <p:nvPr/>
        </p:nvSpPr>
        <p:spPr>
          <a:xfrm>
            <a:off x="2438400" y="6587604"/>
            <a:ext cx="9521952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しかーーし！あきらめない！</a:t>
            </a:r>
            <a:endParaRPr lang="en-US" altLang="ja-JP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284714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5698C6-EC35-DE6F-1B6A-530301530BDB}"/>
              </a:ext>
            </a:extLst>
          </p:cNvPr>
          <p:cNvSpPr txBox="1"/>
          <p:nvPr/>
        </p:nvSpPr>
        <p:spPr>
          <a:xfrm>
            <a:off x="929336" y="505957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よかったところと反省点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3FF3290-9232-95A6-5EB3-79708E902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892527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1AC62A1-CC73-6845-7DAE-73DA13A4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171700"/>
            <a:ext cx="2862263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036EDA7B-1275-2380-6A82-3D823960E6C9}"/>
              </a:ext>
            </a:extLst>
          </p:cNvPr>
          <p:cNvSpPr txBox="1"/>
          <p:nvPr/>
        </p:nvSpPr>
        <p:spPr>
          <a:xfrm>
            <a:off x="5867400" y="3181882"/>
            <a:ext cx="8671864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納期死守！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2E50C2E4-A4E2-EB06-4242-1BE20E4FB61E}"/>
              </a:ext>
            </a:extLst>
          </p:cNvPr>
          <p:cNvSpPr txBox="1"/>
          <p:nvPr/>
        </p:nvSpPr>
        <p:spPr>
          <a:xfrm>
            <a:off x="5867400" y="7313503"/>
            <a:ext cx="9144000" cy="84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5000" spc="750" dirty="0">
                <a:solidFill>
                  <a:srgbClr val="4D4B4B"/>
                </a:solidFill>
                <a:ea typeface="Source Han Sans JP Bold"/>
              </a:rPr>
              <a:t>プログラミングの知識不足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9868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50">
                <a:solidFill>
                  <a:srgbClr val="4D4B4B"/>
                </a:solidFill>
                <a:ea typeface="Source Han Sans JP Bold"/>
              </a:rPr>
              <a:t>チーム名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76111" y="2295169"/>
            <a:ext cx="4135778" cy="5696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08"/>
              </a:lnSpc>
            </a:pPr>
            <a:r>
              <a:rPr lang="en-US" sz="33291" spc="1664" dirty="0">
                <a:solidFill>
                  <a:srgbClr val="4D4B4B"/>
                </a:solidFill>
                <a:ea typeface="Source Han Sans JP Bold"/>
              </a:rPr>
              <a:t>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38650" y="4638673"/>
            <a:ext cx="9142593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spc="899" dirty="0" err="1">
                <a:solidFill>
                  <a:srgbClr val="4D4B4B"/>
                </a:solidFill>
                <a:ea typeface="Source Han Sans JP Bold"/>
              </a:rPr>
              <a:t>まとめ</a:t>
            </a:r>
            <a:endParaRPr lang="en-US" sz="5999" spc="899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6757" y="3857624"/>
            <a:ext cx="528370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FFBC61"/>
                </a:solidFill>
                <a:latin typeface="Source Han Sans JP Heavy"/>
              </a:rPr>
              <a:t>06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6390458" y="3652837"/>
            <a:ext cx="0" cy="2981325"/>
          </a:xfrm>
          <a:prstGeom prst="line">
            <a:avLst/>
          </a:prstGeom>
          <a:ln w="19050" cap="flat">
            <a:solidFill>
              <a:srgbClr val="3C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336" y="505957"/>
            <a:ext cx="7062501" cy="8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750" dirty="0" err="1">
                <a:solidFill>
                  <a:srgbClr val="4D4B4B"/>
                </a:solidFill>
                <a:ea typeface="Source Han Sans JP Bold"/>
              </a:rPr>
              <a:t>まとめ</a:t>
            </a:r>
            <a:endParaRPr lang="en-US" sz="5000" spc="750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CDD9E31D-E11B-0F5C-B12B-7E0D61E3DEA4}"/>
              </a:ext>
            </a:extLst>
          </p:cNvPr>
          <p:cNvSpPr txBox="1"/>
          <p:nvPr/>
        </p:nvSpPr>
        <p:spPr>
          <a:xfrm>
            <a:off x="1600200" y="3314700"/>
            <a:ext cx="14935200" cy="1692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ja-JP" altLang="en-US" sz="3200" spc="750" dirty="0">
                <a:solidFill>
                  <a:srgbClr val="4D4B4B"/>
                </a:solidFill>
                <a:ea typeface="Source Han Sans JP Bold"/>
              </a:rPr>
              <a:t>・アプリ開発をまとめて社会人になったときどう生かせるか</a:t>
            </a:r>
            <a:endParaRPr lang="en-US" altLang="ja-JP" sz="3200" spc="750" dirty="0">
              <a:solidFill>
                <a:srgbClr val="4D4B4B"/>
              </a:solidFill>
              <a:ea typeface="Source Han Sans JP Bold"/>
            </a:endParaRPr>
          </a:p>
          <a:p>
            <a:pPr algn="l">
              <a:lnSpc>
                <a:spcPts val="7000"/>
              </a:lnSpc>
            </a:pPr>
            <a:r>
              <a:rPr lang="ja-JP" altLang="en-US" sz="3200" spc="750" dirty="0">
                <a:solidFill>
                  <a:srgbClr val="4D4B4B"/>
                </a:solidFill>
                <a:ea typeface="Source Han Sans JP Bold"/>
              </a:rPr>
              <a:t>・悟り</a:t>
            </a:r>
            <a:endParaRPr lang="en-US" sz="3200" spc="750" dirty="0">
              <a:solidFill>
                <a:srgbClr val="4D4B4B"/>
              </a:solidFill>
              <a:ea typeface="Source Han Sans JP 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E5B0A524-9D12-04D6-2215-176C717A7A88}"/>
              </a:ext>
            </a:extLst>
          </p:cNvPr>
          <p:cNvSpPr/>
          <p:nvPr/>
        </p:nvSpPr>
        <p:spPr>
          <a:xfrm rot="220792" flipH="1">
            <a:off x="2757478" y="-155122"/>
            <a:ext cx="20946524" cy="17747419"/>
          </a:xfrm>
          <a:custGeom>
            <a:avLst/>
            <a:gdLst/>
            <a:ahLst/>
            <a:cxnLst/>
            <a:rect l="l" t="t" r="r" b="b"/>
            <a:pathLst>
              <a:path w="27928699" h="23663225">
                <a:moveTo>
                  <a:pt x="27928699" y="0"/>
                </a:moveTo>
                <a:lnTo>
                  <a:pt x="0" y="0"/>
                </a:lnTo>
                <a:lnTo>
                  <a:pt x="0" y="23663225"/>
                </a:lnTo>
                <a:lnTo>
                  <a:pt x="27928699" y="23663225"/>
                </a:lnTo>
                <a:lnTo>
                  <a:pt x="2792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5DC9DCA4-E152-8E6F-5F09-9C50A7B11F7A}"/>
              </a:ext>
            </a:extLst>
          </p:cNvPr>
          <p:cNvSpPr/>
          <p:nvPr/>
        </p:nvSpPr>
        <p:spPr>
          <a:xfrm rot="12171442">
            <a:off x="5031322" y="-3983396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7021024" h="14421449">
                <a:moveTo>
                  <a:pt x="0" y="0"/>
                </a:moveTo>
                <a:lnTo>
                  <a:pt x="17021023" y="0"/>
                </a:lnTo>
                <a:lnTo>
                  <a:pt x="17021023" y="14421449"/>
                </a:lnTo>
                <a:lnTo>
                  <a:pt x="0" y="14421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138881" y="1748125"/>
            <a:ext cx="12010237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 spc="449">
                <a:solidFill>
                  <a:srgbClr val="3C3333"/>
                </a:solidFill>
                <a:ea typeface="Source Han Sans JP Heavy"/>
              </a:rPr>
              <a:t>謝辞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1106" y="4331474"/>
            <a:ext cx="16028194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spc="524">
                <a:solidFill>
                  <a:srgbClr val="3C3333"/>
                </a:solidFill>
                <a:ea typeface="Source Han Sans JP Bold"/>
              </a:rPr>
              <a:t>研修講師の皆様、ならびに研修事務局の皆様</a:t>
            </a:r>
          </a:p>
          <a:p>
            <a:pPr algn="ctr">
              <a:lnSpc>
                <a:spcPts val="4899"/>
              </a:lnSpc>
            </a:pPr>
            <a:r>
              <a:rPr lang="en-US" sz="3499" spc="524">
                <a:solidFill>
                  <a:srgbClr val="3C3333"/>
                </a:solidFill>
                <a:ea typeface="Source Han Sans JP Bold"/>
              </a:rPr>
              <a:t>一緒に学習してくれたクラスの仲間たち</a:t>
            </a:r>
          </a:p>
          <a:p>
            <a:pPr algn="ctr">
              <a:lnSpc>
                <a:spcPts val="4899"/>
              </a:lnSpc>
            </a:pPr>
            <a:r>
              <a:rPr lang="en-US" sz="3499" spc="524">
                <a:solidFill>
                  <a:srgbClr val="3C3333"/>
                </a:solidFill>
                <a:ea typeface="Source Han Sans JP Bold"/>
              </a:rPr>
              <a:t>研修に参加させてくれた○○の皆様に</a:t>
            </a:r>
          </a:p>
          <a:p>
            <a:pPr algn="ctr">
              <a:lnSpc>
                <a:spcPts val="4899"/>
              </a:lnSpc>
            </a:pPr>
            <a:r>
              <a:rPr lang="en-US" sz="3499" spc="524">
                <a:solidFill>
                  <a:srgbClr val="3C3333"/>
                </a:solidFill>
                <a:ea typeface="Source Han Sans JP Bold"/>
              </a:rPr>
              <a:t>御礼申し上げます。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38650" y="4638673"/>
            <a:ext cx="9142593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spc="899" dirty="0" err="1">
                <a:solidFill>
                  <a:srgbClr val="4D4B4B"/>
                </a:solidFill>
                <a:ea typeface="Source Han Sans JP Bold"/>
              </a:rPr>
              <a:t>ペルソナ紹介</a:t>
            </a:r>
            <a:endParaRPr lang="en-US" sz="5999" spc="899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06757" y="3857624"/>
            <a:ext cx="528370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FFBC61"/>
                </a:solidFill>
                <a:latin typeface="Source Han Sans JP Heavy"/>
              </a:rPr>
              <a:t>02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6390458" y="3652837"/>
            <a:ext cx="0" cy="2981325"/>
          </a:xfrm>
          <a:prstGeom prst="line">
            <a:avLst/>
          </a:prstGeom>
          <a:ln w="19050" cap="flat">
            <a:solidFill>
              <a:srgbClr val="3C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01031" y="3626354"/>
            <a:ext cx="4285938" cy="3034292"/>
          </a:xfrm>
          <a:custGeom>
            <a:avLst/>
            <a:gdLst/>
            <a:ahLst/>
            <a:cxnLst/>
            <a:rect l="l" t="t" r="r" b="b"/>
            <a:pathLst>
              <a:path w="4285938" h="3034292">
                <a:moveTo>
                  <a:pt x="0" y="0"/>
                </a:moveTo>
                <a:lnTo>
                  <a:pt x="4285938" y="0"/>
                </a:lnTo>
                <a:lnTo>
                  <a:pt x="4285938" y="3034292"/>
                </a:lnTo>
                <a:lnTo>
                  <a:pt x="0" y="303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66" t="-30580" r="-263193" b="-14085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850357" y="556553"/>
            <a:ext cx="2534882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ea typeface="Source Han Sans JP Bold"/>
              </a:rPr>
              <a:t>ペルソナ紹介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B531B00-0114-8BEA-7BF5-BF85DBF0F886}"/>
              </a:ext>
            </a:extLst>
          </p:cNvPr>
          <p:cNvGrpSpPr/>
          <p:nvPr/>
        </p:nvGrpSpPr>
        <p:grpSpPr>
          <a:xfrm>
            <a:off x="9819160" y="1028700"/>
            <a:ext cx="5890508" cy="2597654"/>
            <a:chOff x="9819160" y="1028700"/>
            <a:chExt cx="5890508" cy="2597654"/>
          </a:xfrm>
        </p:grpSpPr>
        <p:sp>
          <p:nvSpPr>
            <p:cNvPr id="5" name="Freeform 5"/>
            <p:cNvSpPr/>
            <p:nvPr/>
          </p:nvSpPr>
          <p:spPr>
            <a:xfrm>
              <a:off x="9819160" y="1028700"/>
              <a:ext cx="5890508" cy="2597654"/>
            </a:xfrm>
            <a:custGeom>
              <a:avLst/>
              <a:gdLst/>
              <a:ahLst/>
              <a:cxnLst/>
              <a:rect l="l" t="t" r="r" b="b"/>
              <a:pathLst>
                <a:path w="5890508" h="2597654">
                  <a:moveTo>
                    <a:pt x="0" y="0"/>
                  </a:moveTo>
                  <a:lnTo>
                    <a:pt x="5890508" y="0"/>
                  </a:lnTo>
                  <a:lnTo>
                    <a:pt x="5890508" y="2597654"/>
                  </a:lnTo>
                  <a:lnTo>
                    <a:pt x="0" y="2597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033" b="-4033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460354" y="1517566"/>
              <a:ext cx="4601823" cy="863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</a:pPr>
              <a:r>
                <a:rPr lang="en-US" sz="5000" spc="750" dirty="0" err="1">
                  <a:solidFill>
                    <a:srgbClr val="4D4B4B"/>
                  </a:solidFill>
                  <a:latin typeface="Source Han Sans JP Bold"/>
                  <a:ea typeface="Source Han Sans JP Bold"/>
                </a:rPr>
                <a:t>横田満夫</a:t>
              </a:r>
              <a:r>
                <a:rPr lang="en-US" sz="5000" spc="750" dirty="0">
                  <a:solidFill>
                    <a:srgbClr val="4D4B4B"/>
                  </a:solidFill>
                  <a:latin typeface="Source Han Sans JP Bold"/>
                  <a:ea typeface="Source Han Sans JP Bold"/>
                </a:rPr>
                <a:t>(53)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6D2216D-213A-0D28-1268-D0BF0DD6CD67}"/>
              </a:ext>
            </a:extLst>
          </p:cNvPr>
          <p:cNvGrpSpPr/>
          <p:nvPr/>
        </p:nvGrpSpPr>
        <p:grpSpPr>
          <a:xfrm>
            <a:off x="2822344" y="6116894"/>
            <a:ext cx="4880323" cy="4092366"/>
            <a:chOff x="2822344" y="6116894"/>
            <a:chExt cx="4880323" cy="4092366"/>
          </a:xfrm>
        </p:grpSpPr>
        <p:sp>
          <p:nvSpPr>
            <p:cNvPr id="3" name="Freeform 3"/>
            <p:cNvSpPr/>
            <p:nvPr/>
          </p:nvSpPr>
          <p:spPr>
            <a:xfrm rot="-9428810">
              <a:off x="2822344" y="6116894"/>
              <a:ext cx="4880323" cy="4092366"/>
            </a:xfrm>
            <a:custGeom>
              <a:avLst/>
              <a:gdLst/>
              <a:ahLst/>
              <a:cxnLst/>
              <a:rect l="l" t="t" r="r" b="b"/>
              <a:pathLst>
                <a:path w="4880323" h="4092366">
                  <a:moveTo>
                    <a:pt x="0" y="0"/>
                  </a:moveTo>
                  <a:lnTo>
                    <a:pt x="4880323" y="0"/>
                  </a:lnTo>
                  <a:lnTo>
                    <a:pt x="4880323" y="4092367"/>
                  </a:lnTo>
                  <a:lnTo>
                    <a:pt x="0" y="4092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14" r="-261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769111" y="7353300"/>
              <a:ext cx="2986788" cy="1940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56"/>
                </a:lnSpc>
              </a:pPr>
              <a:r>
                <a:rPr lang="en-US" sz="3682" spc="552" dirty="0" err="1">
                  <a:solidFill>
                    <a:srgbClr val="4D4B4B"/>
                  </a:solidFill>
                  <a:ea typeface="Source Han Sans JP Bold"/>
                </a:rPr>
                <a:t>ゴルフ</a:t>
              </a:r>
              <a:endParaRPr lang="en-US" sz="3682" spc="552" dirty="0">
                <a:solidFill>
                  <a:srgbClr val="4D4B4B"/>
                </a:solidFill>
                <a:ea typeface="Source Han Sans JP Bold"/>
              </a:endParaRPr>
            </a:p>
            <a:p>
              <a:pPr algn="ctr">
                <a:lnSpc>
                  <a:spcPts val="5156"/>
                </a:lnSpc>
              </a:pPr>
              <a:r>
                <a:rPr lang="en-US" sz="3682" spc="552" dirty="0" err="1">
                  <a:solidFill>
                    <a:srgbClr val="4D4B4B"/>
                  </a:solidFill>
                  <a:ea typeface="Source Han Sans JP Bold"/>
                </a:rPr>
                <a:t>お酒</a:t>
              </a:r>
              <a:endParaRPr lang="en-US" sz="3682" spc="552" dirty="0">
                <a:solidFill>
                  <a:srgbClr val="4D4B4B"/>
                </a:solidFill>
                <a:ea typeface="Source Han Sans JP Bold"/>
              </a:endParaRPr>
            </a:p>
            <a:p>
              <a:pPr algn="ctr">
                <a:lnSpc>
                  <a:spcPts val="5156"/>
                </a:lnSpc>
              </a:pPr>
              <a:r>
                <a:rPr lang="en-US" sz="3682" spc="552" dirty="0" err="1">
                  <a:solidFill>
                    <a:srgbClr val="4D4B4B"/>
                  </a:solidFill>
                  <a:ea typeface="Source Han Sans JP Bold"/>
                </a:rPr>
                <a:t>居酒屋巡り</a:t>
              </a:r>
              <a:endParaRPr lang="en-US" sz="3682" spc="552" dirty="0">
                <a:solidFill>
                  <a:srgbClr val="4D4B4B"/>
                </a:solidFill>
                <a:ea typeface="Source Han Sans JP Bold"/>
              </a:endParaRPr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B8A8DE7-DC54-099E-532E-B086D4544814}"/>
              </a:ext>
            </a:extLst>
          </p:cNvPr>
          <p:cNvGrpSpPr/>
          <p:nvPr/>
        </p:nvGrpSpPr>
        <p:grpSpPr>
          <a:xfrm>
            <a:off x="2520502" y="402759"/>
            <a:ext cx="4338593" cy="5930477"/>
            <a:chOff x="2520502" y="402759"/>
            <a:chExt cx="4338593" cy="5930477"/>
          </a:xfrm>
        </p:grpSpPr>
        <p:sp>
          <p:nvSpPr>
            <p:cNvPr id="6" name="Freeform 6"/>
            <p:cNvSpPr/>
            <p:nvPr/>
          </p:nvSpPr>
          <p:spPr>
            <a:xfrm rot="16032392">
              <a:off x="1724560" y="1198701"/>
              <a:ext cx="5930477" cy="4338593"/>
            </a:xfrm>
            <a:custGeom>
              <a:avLst/>
              <a:gdLst/>
              <a:ahLst/>
              <a:cxnLst/>
              <a:rect l="l" t="t" r="r" b="b"/>
              <a:pathLst>
                <a:path w="5605820" h="3421521">
                  <a:moveTo>
                    <a:pt x="0" y="0"/>
                  </a:moveTo>
                  <a:lnTo>
                    <a:pt x="5605820" y="0"/>
                  </a:lnTo>
                  <a:lnTo>
                    <a:pt x="5605820" y="3421521"/>
                  </a:lnTo>
                  <a:lnTo>
                    <a:pt x="0" y="3421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 flipH="1">
              <a:off x="4241706" y="1345156"/>
              <a:ext cx="749698" cy="39585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56"/>
                </a:lnSpc>
              </a:pPr>
              <a:r>
                <a:rPr lang="en-US" sz="3682" spc="552" dirty="0" err="1">
                  <a:solidFill>
                    <a:srgbClr val="4D4B4B"/>
                  </a:solidFill>
                  <a:ea typeface="Source Han Sans JP Bold"/>
                </a:rPr>
                <a:t>人付き合い</a:t>
              </a:r>
              <a:r>
                <a:rPr lang="ja-JP" altLang="en-US" sz="3682" spc="552" dirty="0">
                  <a:solidFill>
                    <a:srgbClr val="4D4B4B"/>
                  </a:solidFill>
                  <a:ea typeface="Source Han Sans JP Bold"/>
                </a:rPr>
                <a:t> ◎</a:t>
              </a:r>
              <a:endParaRPr lang="en-US" sz="3682" spc="552" dirty="0">
                <a:solidFill>
                  <a:srgbClr val="4D4B4B"/>
                </a:solidFill>
                <a:ea typeface="Source Han Sans JP Bold"/>
              </a:endParaRPr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38483A7F-B383-9290-DE2A-D88B2F791A41}"/>
              </a:ext>
            </a:extLst>
          </p:cNvPr>
          <p:cNvGrpSpPr/>
          <p:nvPr/>
        </p:nvGrpSpPr>
        <p:grpSpPr>
          <a:xfrm>
            <a:off x="11426397" y="4133300"/>
            <a:ext cx="6184984" cy="4284760"/>
            <a:chOff x="11426397" y="4133300"/>
            <a:chExt cx="6184984" cy="4284760"/>
          </a:xfrm>
        </p:grpSpPr>
        <p:sp>
          <p:nvSpPr>
            <p:cNvPr id="4" name="Freeform 4"/>
            <p:cNvSpPr/>
            <p:nvPr/>
          </p:nvSpPr>
          <p:spPr>
            <a:xfrm rot="4948091">
              <a:off x="12376509" y="3183188"/>
              <a:ext cx="4284760" cy="6184984"/>
            </a:xfrm>
            <a:custGeom>
              <a:avLst/>
              <a:gdLst/>
              <a:ahLst/>
              <a:cxnLst/>
              <a:rect l="l" t="t" r="r" b="b"/>
              <a:pathLst>
                <a:path w="5402349" h="3597291">
                  <a:moveTo>
                    <a:pt x="0" y="0"/>
                  </a:moveTo>
                  <a:lnTo>
                    <a:pt x="5402350" y="0"/>
                  </a:lnTo>
                  <a:lnTo>
                    <a:pt x="5402350" y="3597291"/>
                  </a:lnTo>
                  <a:lnTo>
                    <a:pt x="0" y="3597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3834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E8664C95-9FA0-22C3-256D-2E808F238FA2}"/>
                </a:ext>
              </a:extLst>
            </p:cNvPr>
            <p:cNvSpPr txBox="1"/>
            <p:nvPr/>
          </p:nvSpPr>
          <p:spPr>
            <a:xfrm>
              <a:off x="12629433" y="5813194"/>
              <a:ext cx="4477615" cy="12911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156"/>
                </a:lnSpc>
              </a:pPr>
              <a:r>
                <a:rPr lang="ja-JP" altLang="en-US" sz="3682" spc="552" dirty="0">
                  <a:solidFill>
                    <a:srgbClr val="4D4B4B"/>
                  </a:solidFill>
                  <a:ea typeface="Source Han Sans JP Bold"/>
                </a:rPr>
                <a:t>喜んでもらえると嬉しい！</a:t>
              </a:r>
              <a:endParaRPr lang="en-US" sz="3682" spc="552" dirty="0">
                <a:solidFill>
                  <a:srgbClr val="4D4B4B"/>
                </a:solidFill>
                <a:ea typeface="Source Han Sans JP Bold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3F85A14-DE6E-8734-8957-87B6CDE5892B}"/>
              </a:ext>
            </a:extLst>
          </p:cNvPr>
          <p:cNvGrpSpPr/>
          <p:nvPr/>
        </p:nvGrpSpPr>
        <p:grpSpPr>
          <a:xfrm>
            <a:off x="3115395" y="1628459"/>
            <a:ext cx="12594273" cy="7402732"/>
            <a:chOff x="4390223" y="2084168"/>
            <a:chExt cx="10261450" cy="6491315"/>
          </a:xfrm>
        </p:grpSpPr>
        <p:sp>
          <p:nvSpPr>
            <p:cNvPr id="22" name="爆発: 14 pt 21">
              <a:extLst>
                <a:ext uri="{FF2B5EF4-FFF2-40B4-BE49-F238E27FC236}">
                  <a16:creationId xmlns:a16="http://schemas.microsoft.com/office/drawing/2014/main" id="{2200AF31-BF81-49FE-31A4-DAA3CBEE4813}"/>
                </a:ext>
              </a:extLst>
            </p:cNvPr>
            <p:cNvSpPr/>
            <p:nvPr/>
          </p:nvSpPr>
          <p:spPr>
            <a:xfrm rot="953025">
              <a:off x="4390223" y="2084168"/>
              <a:ext cx="10261450" cy="6491315"/>
            </a:xfrm>
            <a:prstGeom prst="irregularSeal2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535284" y="4986179"/>
              <a:ext cx="7588611" cy="635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56"/>
                </a:lnSpc>
              </a:pPr>
              <a:r>
                <a:rPr lang="en-US" sz="3682" spc="552" dirty="0" err="1">
                  <a:solidFill>
                    <a:srgbClr val="4D4B4B"/>
                  </a:solidFill>
                  <a:ea typeface="Source Han Sans JP Bold"/>
                </a:rPr>
                <a:t>新しいお店を開拓したい</a:t>
              </a:r>
              <a:r>
                <a:rPr lang="en-US" sz="3682" spc="552" dirty="0">
                  <a:solidFill>
                    <a:srgbClr val="4D4B4B"/>
                  </a:solidFill>
                  <a:ea typeface="Source Han Sans JP Bold"/>
                </a:rPr>
                <a:t>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06757" y="3857624"/>
            <a:ext cx="5283701" cy="2571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 dirty="0">
                <a:solidFill>
                  <a:srgbClr val="F99292"/>
                </a:solidFill>
                <a:latin typeface="Source Han Sans JP Heavy"/>
              </a:rPr>
              <a:t>03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6390458" y="3652837"/>
            <a:ext cx="0" cy="2981325"/>
          </a:xfrm>
          <a:prstGeom prst="line">
            <a:avLst/>
          </a:prstGeom>
          <a:ln w="19050" cap="flat">
            <a:solidFill>
              <a:srgbClr val="3C333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038650" y="4638673"/>
            <a:ext cx="9142593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spc="899" dirty="0">
                <a:solidFill>
                  <a:srgbClr val="4D4B4B"/>
                </a:solidFill>
                <a:latin typeface="Source Han Sans JP Bold"/>
                <a:ea typeface="Source Han Sans JP Bold"/>
              </a:rPr>
              <a:t>A </a:t>
            </a:r>
            <a:r>
              <a:rPr lang="en-US" sz="5999" spc="899" dirty="0" err="1">
                <a:solidFill>
                  <a:srgbClr val="4D4B4B"/>
                </a:solidFill>
                <a:latin typeface="Source Han Sans JP Bold"/>
                <a:ea typeface="Source Han Sans JP Bold"/>
              </a:rPr>
              <a:t>reviwe</a:t>
            </a:r>
            <a:r>
              <a:rPr lang="en-US" sz="5999" spc="899" dirty="0">
                <a:solidFill>
                  <a:srgbClr val="4D4B4B"/>
                </a:solidFill>
                <a:latin typeface="Source Han Sans JP Bold"/>
                <a:ea typeface="Source Han Sans JP Bold"/>
              </a:rPr>
              <a:t> </a:t>
            </a:r>
            <a:r>
              <a:rPr lang="en-US" sz="5999" spc="899" dirty="0" err="1">
                <a:solidFill>
                  <a:srgbClr val="4D4B4B"/>
                </a:solidFill>
                <a:latin typeface="Source Han Sans JP Bold"/>
                <a:ea typeface="Source Han Sans JP Bold"/>
              </a:rPr>
              <a:t>紹介</a:t>
            </a:r>
            <a:endParaRPr lang="en-US" sz="5999" spc="899" dirty="0">
              <a:solidFill>
                <a:srgbClr val="4D4B4B"/>
              </a:solidFill>
              <a:latin typeface="Source Han Sans JP Bold"/>
              <a:ea typeface="Source Han Sans JP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0357" y="556553"/>
            <a:ext cx="2899426" cy="4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8"/>
              </a:lnSpc>
            </a:pPr>
            <a:r>
              <a:rPr lang="en-US" sz="2734" spc="410">
                <a:solidFill>
                  <a:srgbClr val="4D4B4B"/>
                </a:solidFill>
                <a:latin typeface="Source Han Sans JP Bold"/>
                <a:ea typeface="Source Han Sans JP Bold"/>
              </a:rPr>
              <a:t>A review 紹介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768924" y="3243894"/>
            <a:ext cx="8750151" cy="849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9"/>
              </a:lnSpc>
              <a:spcBef>
                <a:spcPct val="0"/>
              </a:spcBef>
            </a:pPr>
            <a:r>
              <a:rPr lang="en-US" sz="4992" spc="748" dirty="0" err="1">
                <a:solidFill>
                  <a:srgbClr val="4D4B4B"/>
                </a:solidFill>
                <a:ea typeface="Source Han Sans JP Bold"/>
              </a:rPr>
              <a:t>自分専用のレビューアプリ</a:t>
            </a:r>
            <a:endParaRPr lang="en-US" sz="4992" spc="748" dirty="0">
              <a:solidFill>
                <a:srgbClr val="4D4B4B"/>
              </a:solidFill>
              <a:ea typeface="Source Han Sans JP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5837279"/>
            <a:ext cx="2988876" cy="37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7"/>
              </a:lnSpc>
              <a:spcBef>
                <a:spcPct val="0"/>
              </a:spcBef>
            </a:pPr>
            <a:r>
              <a:rPr lang="en-US" sz="2241" spc="336">
                <a:solidFill>
                  <a:srgbClr val="4D4B4B"/>
                </a:solidFill>
                <a:ea typeface="Source Han Sans JP Bold"/>
              </a:rPr>
              <a:t>自分が使用している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71861" y="5801909"/>
            <a:ext cx="8430339" cy="34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0"/>
              </a:lnSpc>
              <a:spcBef>
                <a:spcPct val="0"/>
              </a:spcBef>
            </a:pPr>
            <a:r>
              <a:rPr lang="en-US" sz="2107" spc="316" dirty="0" err="1">
                <a:solidFill>
                  <a:srgbClr val="4D4B4B"/>
                </a:solidFill>
                <a:ea typeface="Source Han Sans JP Bold"/>
              </a:rPr>
              <a:t>モノ・コトをレビューし、記録していくことを目的とする</a:t>
            </a:r>
            <a:r>
              <a:rPr lang="en-US" sz="2107" spc="316" dirty="0">
                <a:solidFill>
                  <a:srgbClr val="4D4B4B"/>
                </a:solidFill>
                <a:ea typeface="Source Han Sans JP Bold"/>
              </a:rPr>
              <a:t>。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7F43ECB3-ECD2-5418-34AC-19CD70928748}"/>
              </a:ext>
            </a:extLst>
          </p:cNvPr>
          <p:cNvGrpSpPr/>
          <p:nvPr/>
        </p:nvGrpSpPr>
        <p:grpSpPr>
          <a:xfrm>
            <a:off x="3951976" y="4862046"/>
            <a:ext cx="5164164" cy="1950466"/>
            <a:chOff x="4017576" y="4975127"/>
            <a:chExt cx="5164164" cy="1950466"/>
          </a:xfrm>
        </p:grpSpPr>
        <p:sp>
          <p:nvSpPr>
            <p:cNvPr id="6" name="TextBox 6"/>
            <p:cNvSpPr txBox="1"/>
            <p:nvPr/>
          </p:nvSpPr>
          <p:spPr>
            <a:xfrm>
              <a:off x="4017576" y="5155099"/>
              <a:ext cx="1533084" cy="1530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 dirty="0">
                  <a:solidFill>
                    <a:srgbClr val="4D4B4B"/>
                  </a:solidFill>
                  <a:ea typeface="チェックポイント"/>
                </a:rPr>
                <a:t>あ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265632" y="5214796"/>
              <a:ext cx="1475332" cy="1471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94"/>
                </a:lnSpc>
              </a:pPr>
              <a:r>
                <a:rPr lang="en-US" sz="8853" dirty="0">
                  <a:solidFill>
                    <a:srgbClr val="4D4B4B"/>
                  </a:solidFill>
                  <a:ea typeface="やさしさゴシック"/>
                </a:rPr>
                <a:t>ら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706409" y="5155099"/>
              <a:ext cx="1475331" cy="1453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2311"/>
                </a:lnSpc>
              </a:pPr>
              <a:r>
                <a:rPr lang="en-US" sz="8794" dirty="0">
                  <a:solidFill>
                    <a:srgbClr val="4D4B4B"/>
                  </a:solidFill>
                  <a:ea typeface="ドットゴシック 12"/>
                </a:rPr>
                <a:t>る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6B0F342F-F838-8F06-D4AB-44E0AEDFF526}"/>
                </a:ext>
              </a:extLst>
            </p:cNvPr>
            <p:cNvSpPr txBox="1"/>
            <p:nvPr/>
          </p:nvSpPr>
          <p:spPr>
            <a:xfrm>
              <a:off x="6328626" y="4975127"/>
              <a:ext cx="1790122" cy="1950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39"/>
                </a:lnSpc>
              </a:pPr>
              <a:r>
                <a:rPr lang="en-US" sz="10742" dirty="0">
                  <a:solidFill>
                    <a:srgbClr val="4D4B4B"/>
                  </a:solidFill>
                  <a:ea typeface="Active Heart 甘い気分"/>
                </a:rPr>
                <a:t>ゆ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655</Words>
  <Application>Microsoft Office PowerPoint</Application>
  <PresentationFormat>ユーザー設定</PresentationFormat>
  <Paragraphs>170</Paragraphs>
  <Slides>52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65" baseType="lpstr">
      <vt:lpstr>Noto Sans JP</vt:lpstr>
      <vt:lpstr>Source Han Sans JP Bold</vt:lpstr>
      <vt:lpstr>やさしさゴシック</vt:lpstr>
      <vt:lpstr>游ゴシック</vt:lpstr>
      <vt:lpstr>NotoSansJP</vt:lpstr>
      <vt:lpstr>Arial</vt:lpstr>
      <vt:lpstr>ドットゴシック 12</vt:lpstr>
      <vt:lpstr>Active Heart 甘い気分</vt:lpstr>
      <vt:lpstr>Source Han Sans JP Heavy</vt:lpstr>
      <vt:lpstr>Calibri</vt:lpstr>
      <vt:lpstr>チェックポイント</vt:lpstr>
      <vt:lpstr>Noto Sans JP Bold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 モノトーン シンプル スタイリッシュ 会社説明 プレゼンテーション</dc:title>
  <dc:creator>User</dc:creator>
  <cp:lastModifiedBy>坂本 菜乃</cp:lastModifiedBy>
  <cp:revision>5</cp:revision>
  <dcterms:created xsi:type="dcterms:W3CDTF">2006-08-16T00:00:00Z</dcterms:created>
  <dcterms:modified xsi:type="dcterms:W3CDTF">2024-06-24T06:47:12Z</dcterms:modified>
  <dc:identifier>DAGJAIXle5s</dc:identifier>
</cp:coreProperties>
</file>